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5.xml" ContentType="application/vnd.openxmlformats-officedocument.drawingml.chart+xml"/>
  <Override PartName="/ppt/notesSlides/notesSlide34.xml" ContentType="application/vnd.openxmlformats-officedocument.presentationml.notesSlide+xml"/>
  <Override PartName="/ppt/charts/chart1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24" r:id="rId2"/>
    <p:sldId id="257" r:id="rId3"/>
    <p:sldId id="273" r:id="rId4"/>
    <p:sldId id="274" r:id="rId5"/>
    <p:sldId id="275" r:id="rId6"/>
    <p:sldId id="276" r:id="rId7"/>
    <p:sldId id="285" r:id="rId8"/>
    <p:sldId id="278" r:id="rId9"/>
    <p:sldId id="277" r:id="rId10"/>
    <p:sldId id="256" r:id="rId11"/>
    <p:sldId id="261" r:id="rId12"/>
    <p:sldId id="280" r:id="rId13"/>
    <p:sldId id="281" r:id="rId14"/>
    <p:sldId id="282" r:id="rId15"/>
    <p:sldId id="283" r:id="rId16"/>
    <p:sldId id="263" r:id="rId17"/>
    <p:sldId id="279" r:id="rId18"/>
    <p:sldId id="289" r:id="rId19"/>
    <p:sldId id="284" r:id="rId20"/>
    <p:sldId id="290" r:id="rId21"/>
    <p:sldId id="291" r:id="rId22"/>
    <p:sldId id="292" r:id="rId23"/>
    <p:sldId id="315" r:id="rId24"/>
    <p:sldId id="293" r:id="rId25"/>
    <p:sldId id="295" r:id="rId26"/>
    <p:sldId id="296" r:id="rId27"/>
    <p:sldId id="298" r:id="rId28"/>
    <p:sldId id="301" r:id="rId29"/>
    <p:sldId id="299" r:id="rId30"/>
    <p:sldId id="305" r:id="rId31"/>
    <p:sldId id="306" r:id="rId32"/>
    <p:sldId id="300" r:id="rId33"/>
    <p:sldId id="310" r:id="rId34"/>
    <p:sldId id="311" r:id="rId35"/>
    <p:sldId id="312" r:id="rId36"/>
    <p:sldId id="313" r:id="rId37"/>
    <p:sldId id="318" r:id="rId38"/>
    <p:sldId id="319" r:id="rId39"/>
    <p:sldId id="326" r:id="rId40"/>
    <p:sldId id="314" r:id="rId41"/>
    <p:sldId id="321" r:id="rId42"/>
    <p:sldId id="322" r:id="rId43"/>
    <p:sldId id="327" r:id="rId44"/>
    <p:sldId id="328" r:id="rId45"/>
    <p:sldId id="330" r:id="rId46"/>
    <p:sldId id="260" r:id="rId47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5CF"/>
    <a:srgbClr val="CB4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8640" autoAdjust="0"/>
  </p:normalViewPr>
  <p:slideViewPr>
    <p:cSldViewPr>
      <p:cViewPr varScale="1">
        <p:scale>
          <a:sx n="92" d="100"/>
          <a:sy n="92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mj\Desktop\Audi&#234;ncia%20Metas%20Fiscais\2&#186;%20Quadrimestre%202012\matrix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mj\Desktop\Audi&#234;ncia%20Metas%20Fiscais\1&#186;%20Quadrimestre%202012\Audi&#234;ncia%20Metas%20Fiscais%201Q1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Excel10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mj\Desktop\Audi&#234;ncia%20Metas%20Fiscais\2&#186;%20Quadrimestre%202012\matri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mj\Desktop\Audi&#234;ncia%20Metas%20Fiscais\1&#186;%20Quadrimestre%202012\Audi&#234;ncia%20Metas%20Fiscais%201Q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mj\Desktop\Audi&#234;ncia%20Metas%20Fiscais\2&#186;%20Quadrimestre%202012\matri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mj\Desktop\Audi&#234;ncia%20Metas%20Fiscais\2&#186;%20Quadrimestre%202012\matrix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mj\Desktop\Audi&#234;ncia%20Metas%20Fiscais\matri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652E-2"/>
          <c:y val="3.7606574393718485E-2"/>
          <c:w val="0.93852755905511809"/>
          <c:h val="0.74700439541983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Receita!$H$5</c:f>
              <c:strCache>
                <c:ptCount val="1"/>
                <c:pt idx="0">
                  <c:v>Meta
(Orçamento)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Receita!$G$6:$G$8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Receita!$H$6:$H$8</c:f>
              <c:numCache>
                <c:formatCode>#,#0#.00,,</c:formatCode>
                <c:ptCount val="3"/>
                <c:pt idx="0">
                  <c:v>1301363064</c:v>
                </c:pt>
                <c:pt idx="1">
                  <c:v>19759086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8C-4089-BC90-E07ED12EED7D}"/>
            </c:ext>
          </c:extLst>
        </c:ser>
        <c:ser>
          <c:idx val="1"/>
          <c:order val="1"/>
          <c:tx>
            <c:strRef>
              <c:f>Receita!$I$5</c:f>
              <c:strCache>
                <c:ptCount val="1"/>
                <c:pt idx="0">
                  <c:v>Realizado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Receita!$G$6:$G$8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Receita!$I$6:$I$8</c:f>
              <c:numCache>
                <c:formatCode>#,#0#.00,,</c:formatCode>
                <c:ptCount val="3"/>
                <c:pt idx="0">
                  <c:v>864122252.34999788</c:v>
                </c:pt>
                <c:pt idx="1">
                  <c:v>11700170.42</c:v>
                </c:pt>
                <c:pt idx="2">
                  <c:v>44219677.63000001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8C-4089-BC90-E07ED12EE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212711240"/>
        <c:axId val="212708104"/>
      </c:barChart>
      <c:catAx>
        <c:axId val="212711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12708104"/>
        <c:crosses val="autoZero"/>
        <c:auto val="1"/>
        <c:lblAlgn val="ctr"/>
        <c:lblOffset val="100"/>
        <c:noMultiLvlLbl val="0"/>
      </c:catAx>
      <c:valAx>
        <c:axId val="212708104"/>
        <c:scaling>
          <c:orientation val="minMax"/>
        </c:scaling>
        <c:delete val="1"/>
        <c:axPos val="l"/>
        <c:numFmt formatCode="#,#0#.00,," sourceLinked="1"/>
        <c:majorTickMark val="out"/>
        <c:minorTickMark val="none"/>
        <c:tickLblPos val="none"/>
        <c:crossAx val="21271124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3.0194225721784811E-2"/>
          <c:y val="0.89396949602656273"/>
          <c:w val="0.93647244094488191"/>
          <c:h val="0.1060305039734806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43956393404321E-3"/>
          <c:y val="7.7082642066617274E-2"/>
          <c:w val="0.99841560436065957"/>
          <c:h val="0.69442807052143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Dotação Atualizada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824618433016885E-2"/>
                  <c:y val="7.5006809138195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0BA-40C1-B447-376851BEA4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605762229349334E-3"/>
                  <c:y val="5.629551881204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BA-40C1-B447-376851BEA4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  <c:pt idx="3">
                  <c:v>Res. De Contingência</c:v>
                </c:pt>
              </c:strCache>
            </c:strRef>
          </c:cat>
          <c:val>
            <c:numRef>
              <c:f>Plan1!$B$2:$B$5</c:f>
              <c:numCache>
                <c:formatCode>_(* #,##0.00_);_(* \(#,##0.00\);_(* "-"??_);_(@_)</c:formatCode>
                <c:ptCount val="4"/>
                <c:pt idx="0">
                  <c:v>630.78</c:v>
                </c:pt>
                <c:pt idx="1">
                  <c:v>139.1</c:v>
                </c:pt>
                <c:pt idx="2">
                  <c:v>49.58</c:v>
                </c:pt>
                <c:pt idx="3">
                  <c:v>1.1100000000000001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BA-40C1-B447-376851BEA47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Realizado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750687158872997E-2"/>
                  <c:y val="1.0626019986758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BA-40C1-B447-376851BEA4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0570438370258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  <c:pt idx="3">
                  <c:v>Res. De Contingência</c:v>
                </c:pt>
              </c:strCache>
            </c:strRef>
          </c:cat>
          <c:val>
            <c:numRef>
              <c:f>Plan1!$C$2:$C$5</c:f>
              <c:numCache>
                <c:formatCode>_(* #,##0.00_);_(* \(#,##0.00\);_(* "-"??_);_(@_)</c:formatCode>
                <c:ptCount val="4"/>
                <c:pt idx="0">
                  <c:v>544.83000000000004</c:v>
                </c:pt>
                <c:pt idx="1">
                  <c:v>55.73</c:v>
                </c:pt>
                <c:pt idx="2">
                  <c:v>48.05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BA-40C1-B447-376851BEA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12710456"/>
        <c:axId val="352740848"/>
      </c:barChart>
      <c:dateAx>
        <c:axId val="212710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anchor="t" anchorCtr="0"/>
          <a:lstStyle/>
          <a:p>
            <a:pPr>
              <a:defRPr sz="1400" b="1" i="0" baseline="0"/>
            </a:pPr>
            <a:endParaRPr lang="pt-BR"/>
          </a:p>
        </c:txPr>
        <c:crossAx val="352740848"/>
        <c:crosses val="autoZero"/>
        <c:auto val="0"/>
        <c:lblOffset val="100"/>
        <c:baseTimeUnit val="days"/>
      </c:dateAx>
      <c:valAx>
        <c:axId val="3527408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212710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26487683849521"/>
          <c:y val="0.22632348956275894"/>
          <c:w val="0.27573422970651595"/>
          <c:h val="0.250011878687487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12431952005334"/>
          <c:y val="2.0462305864581202E-2"/>
          <c:w val="0.81005721586490376"/>
          <c:h val="0.84633876728926372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Participação no Realizado</c:v>
                </c:pt>
              </c:strCache>
            </c:strRef>
          </c:tx>
          <c:dLbls>
            <c:dLbl>
              <c:idx val="0"/>
              <c:layout>
                <c:manualLayout>
                  <c:x val="-0.14646127282153834"/>
                  <c:y val="-0.20566021777784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1A-4840-A81B-1B97D96457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1A-4840-A81B-1B97D96457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81A-4840-A81B-1B97D96457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  <c:pt idx="3">
                  <c:v>Res. De Contingência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0.84</c:v>
                </c:pt>
                <c:pt idx="1">
                  <c:v>8.5900000000000004E-2</c:v>
                </c:pt>
                <c:pt idx="2">
                  <c:v>7.4099999999999999E-2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1A-4840-A81B-1B97D9645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8.4003629226382256E-2"/>
          <c:y val="0.7318850885826772"/>
          <c:w val="0.85720660667333259"/>
          <c:h val="0.268114978521187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950817717870529E-2"/>
          <c:y val="4.1995052397763945E-2"/>
          <c:w val="0.92051265899567858"/>
          <c:h val="0.74402953810102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'[matrix.xlsx]Receita Quad'!$I$4</c:f>
              <c:strCache>
                <c:ptCount val="1"/>
                <c:pt idx="0">
                  <c:v>2ºQ - 2011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'[matrix.xlsx]Receita Quad'!$H$5:$H$7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'[matrix.xlsx]Receita Quad'!$I$5:$I$7</c:f>
              <c:numCache>
                <c:formatCode>#,#0#.00,,</c:formatCode>
                <c:ptCount val="3"/>
                <c:pt idx="0">
                  <c:v>350025730.80000001</c:v>
                </c:pt>
                <c:pt idx="1">
                  <c:v>5592422.1400000006</c:v>
                </c:pt>
                <c:pt idx="2">
                  <c:v>13386077.309999999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1A-4ACD-B75A-AAE90C3BADE7}"/>
            </c:ext>
          </c:extLst>
        </c:ser>
        <c:ser>
          <c:idx val="1"/>
          <c:order val="1"/>
          <c:tx>
            <c:strRef>
              <c:f>'[matrix.xlsx]Receita Quad'!$J$4</c:f>
              <c:strCache>
                <c:ptCount val="1"/>
                <c:pt idx="0">
                  <c:v>2ºQ - 2012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'[matrix.xlsx]Receita Quad'!$H$5:$H$7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'[matrix.xlsx]Receita Quad'!$J$5:$J$7</c:f>
              <c:numCache>
                <c:formatCode>#,#0#.00,,</c:formatCode>
                <c:ptCount val="3"/>
                <c:pt idx="0">
                  <c:v>387111727.83000004</c:v>
                </c:pt>
                <c:pt idx="1">
                  <c:v>3152883.9099999997</c:v>
                </c:pt>
                <c:pt idx="2">
                  <c:v>25457480.539999995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1A-4ACD-B75A-AAE90C3BA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8"/>
        <c:axId val="352738104"/>
        <c:axId val="352739672"/>
      </c:barChart>
      <c:catAx>
        <c:axId val="352738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52739672"/>
        <c:crosses val="autoZero"/>
        <c:auto val="1"/>
        <c:lblAlgn val="ctr"/>
        <c:lblOffset val="100"/>
        <c:noMultiLvlLbl val="0"/>
      </c:catAx>
      <c:valAx>
        <c:axId val="352739672"/>
        <c:scaling>
          <c:orientation val="minMax"/>
        </c:scaling>
        <c:delete val="1"/>
        <c:axPos val="l"/>
        <c:numFmt formatCode="#,#0#.00,," sourceLinked="1"/>
        <c:majorTickMark val="out"/>
        <c:minorTickMark val="none"/>
        <c:tickLblPos val="none"/>
        <c:crossAx val="352738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417979002629533E-2"/>
          <c:y val="0.89312560741987079"/>
          <c:w val="0.81147090988620796"/>
          <c:h val="9.5526890450475591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solidFill>
          <a:schemeClr val="accent5">
            <a:lumMod val="20000"/>
            <a:lumOff val="80000"/>
          </a:schemeClr>
        </a:solidFill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326242142977892E-2"/>
          <c:y val="3.1249974730587632E-2"/>
          <c:w val="0.77617670859394006"/>
          <c:h val="0.56977509842519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3º Q. 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4503193338878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0EB-4E43-95BA-02CB69BB91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133901038022805E-2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EB-4E43-95BA-02CB69BB91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  <c:pt idx="3">
                  <c:v>Res. De Contingência</c:v>
                </c:pt>
              </c:strCache>
            </c:strRef>
          </c:cat>
          <c:val>
            <c:numRef>
              <c:f>Plan1!$B$2:$B$6</c:f>
              <c:numCache>
                <c:formatCode>0.00</c:formatCode>
                <c:ptCount val="5"/>
                <c:pt idx="0" formatCode="General">
                  <c:v>424.55</c:v>
                </c:pt>
                <c:pt idx="1">
                  <c:v>45.97</c:v>
                </c:pt>
                <c:pt idx="2" formatCode="General">
                  <c:v>44.79</c:v>
                </c:pt>
                <c:pt idx="3" formatCode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EB-4E43-95BA-02CB69BB910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3º Q. 2022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7667250429588347E-3"/>
                  <c:y val="-1.7971606075332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086-4402-AE5F-4A873ADE42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12775199519545E-2"/>
                  <c:y val="-1.2500070754354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0EB-4E43-95BA-02CB69BB91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  <c:pt idx="3">
                  <c:v>Res. De Contingência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 formatCode="_(* #,##0.00_);_(* \(#,##0.00\);_(* &quot;-&quot;??_);_(@_)">
                  <c:v>544.83000000000004</c:v>
                </c:pt>
                <c:pt idx="1">
                  <c:v>55.73</c:v>
                </c:pt>
                <c:pt idx="2">
                  <c:v>48.05</c:v>
                </c:pt>
                <c:pt idx="3" formatCode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EB-4E43-95BA-02CB69BB9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2740064"/>
        <c:axId val="352740456"/>
        <c:axId val="212363304"/>
      </c:bar3DChart>
      <c:catAx>
        <c:axId val="35274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2740456"/>
        <c:crosses val="autoZero"/>
        <c:auto val="1"/>
        <c:lblAlgn val="ctr"/>
        <c:lblOffset val="100"/>
        <c:noMultiLvlLbl val="0"/>
      </c:catAx>
      <c:valAx>
        <c:axId val="3527404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52740064"/>
        <c:crosses val="autoZero"/>
        <c:crossBetween val="between"/>
      </c:valAx>
      <c:serAx>
        <c:axId val="212363304"/>
        <c:scaling>
          <c:orientation val="minMax"/>
        </c:scaling>
        <c:delete val="1"/>
        <c:axPos val="b"/>
        <c:majorTickMark val="out"/>
        <c:minorTickMark val="none"/>
        <c:tickLblPos val="nextTo"/>
        <c:crossAx val="352740456"/>
        <c:crosses val="autoZero"/>
      </c:serAx>
      <c:spPr>
        <a:noFill/>
      </c:spPr>
    </c:plotArea>
    <c:legend>
      <c:legendPos val="r"/>
      <c:layout>
        <c:manualLayout>
          <c:xMode val="edge"/>
          <c:yMode val="edge"/>
          <c:x val="0.65964836489639278"/>
          <c:y val="0.64953609402000378"/>
          <c:w val="0.24740025132342652"/>
          <c:h val="0.142515846953883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6437529731150583E-2"/>
          <c:w val="0.89800587209208471"/>
          <c:h val="0.74804211033284129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Limite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40-4E07-9BF5-22C2F14A057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40-4E07-9BF5-22C2F14A057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40-4E07-9BF5-22C2F14A057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A7A-486C-A8F7-A973209B4F2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Plan1!$B$2:$B$6</c:f>
              <c:numCache>
                <c:formatCode>0.00%</c:formatCode>
                <c:ptCount val="5"/>
                <c:pt idx="0">
                  <c:v>0.54</c:v>
                </c:pt>
                <c:pt idx="1">
                  <c:v>0.54</c:v>
                </c:pt>
                <c:pt idx="2">
                  <c:v>0.54</c:v>
                </c:pt>
                <c:pt idx="3">
                  <c:v>0.54</c:v>
                </c:pt>
                <c:pt idx="4">
                  <c:v>0.54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740-4E07-9BF5-22C2F14A057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Limite Prudencial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740-4E07-9BF5-22C2F14A057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40-4E07-9BF5-22C2F14A057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740-4E07-9BF5-22C2F14A057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7A-486C-A8F7-A973209B4F2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Plan1!$C$2:$C$6</c:f>
              <c:numCache>
                <c:formatCode>0.00%</c:formatCode>
                <c:ptCount val="5"/>
                <c:pt idx="0">
                  <c:v>0.51300000000000001</c:v>
                </c:pt>
                <c:pt idx="1">
                  <c:v>0.51300000000000001</c:v>
                </c:pt>
                <c:pt idx="2">
                  <c:v>0.51300000000000001</c:v>
                </c:pt>
                <c:pt idx="3">
                  <c:v>0.51300000000000001</c:v>
                </c:pt>
                <c:pt idx="4">
                  <c:v>0.51300000000000001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740-4E07-9BF5-22C2F14A0576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Pessoal e Encargos Sociais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749270905891668E-3"/>
                  <c:y val="-8.0674071035955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740-4E07-9BF5-22C2F14A05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413993321602619E-2"/>
                  <c:y val="-9.86005033358493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740-4E07-9BF5-22C2F14A05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26747270296992E-3"/>
                  <c:y val="-4.09135315062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7A-486C-A8F7-A973209B4F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37,93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7A-486C-A8F7-A973209B4F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Plan1!$D$2:$D$6</c:f>
              <c:numCache>
                <c:formatCode>0.00%</c:formatCode>
                <c:ptCount val="5"/>
                <c:pt idx="0">
                  <c:v>0.48699999999999999</c:v>
                </c:pt>
                <c:pt idx="1">
                  <c:v>0.45689999999999997</c:v>
                </c:pt>
                <c:pt idx="2">
                  <c:v>0.48209999999999997</c:v>
                </c:pt>
                <c:pt idx="3">
                  <c:v>0.39219999999999999</c:v>
                </c:pt>
                <c:pt idx="4">
                  <c:v>0.37930000000000003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F740-4E07-9BF5-22C2F14A0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741632"/>
        <c:axId val="352745552"/>
      </c:lineChart>
      <c:catAx>
        <c:axId val="35274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2745552"/>
        <c:crosses val="autoZero"/>
        <c:auto val="1"/>
        <c:lblAlgn val="ctr"/>
        <c:lblOffset val="100"/>
        <c:noMultiLvlLbl val="0"/>
      </c:catAx>
      <c:valAx>
        <c:axId val="352745552"/>
        <c:scaling>
          <c:orientation val="minMax"/>
          <c:max val="0.55000000000000004"/>
          <c:min val="0.30000000000000004"/>
        </c:scaling>
        <c:delete val="1"/>
        <c:axPos val="l"/>
        <c:numFmt formatCode="0.00%" sourceLinked="1"/>
        <c:majorTickMark val="out"/>
        <c:minorTickMark val="none"/>
        <c:tickLblPos val="nextTo"/>
        <c:crossAx val="35274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75474493279016"/>
          <c:y val="0.84538792551482189"/>
          <c:w val="0.60498219283549859"/>
          <c:h val="0.15461207448517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9632256462995E-2"/>
          <c:y val="0.38886013378088979"/>
          <c:w val="0.93481478439884957"/>
          <c:h val="0.49851458786421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5.92592869101367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94,26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14-4A73-9DE9-FDE95898F4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89,96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39-4028-98B5-DDD0C7C9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73.44</c:v>
                </c:pt>
                <c:pt idx="1">
                  <c:v>58.14</c:v>
                </c:pt>
                <c:pt idx="2">
                  <c:v>61.05</c:v>
                </c:pt>
                <c:pt idx="3">
                  <c:v>75.08</c:v>
                </c:pt>
                <c:pt idx="4">
                  <c:v>94.26</c:v>
                </c:pt>
                <c:pt idx="5">
                  <c:v>94.18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14-4A73-9DE9-FDE95898F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744768"/>
        <c:axId val="352742416"/>
      </c:barChart>
      <c:catAx>
        <c:axId val="35274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742416"/>
        <c:crosses val="autoZero"/>
        <c:auto val="1"/>
        <c:lblAlgn val="ctr"/>
        <c:lblOffset val="100"/>
        <c:noMultiLvlLbl val="0"/>
      </c:catAx>
      <c:valAx>
        <c:axId val="3527424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5274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96888360945665E-4"/>
          <c:y val="0.16091374926542462"/>
          <c:w val="0.95416666666666672"/>
          <c:h val="0.73041658464566928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Lbls>
            <c:dLbl>
              <c:idx val="1"/>
              <c:layout>
                <c:manualLayout>
                  <c:x val="-3.1386005667589298E-2"/>
                  <c:y val="-5.13743087268659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04E-42B1-82CB-71E4CCB47289}"/>
                </c:ext>
                <c:ext xmlns:c15="http://schemas.microsoft.com/office/drawing/2012/chart" uri="{CE6537A1-D6FC-4f65-9D91-7224C49458BB}">
                  <c15:layout>
                    <c:manualLayout>
                      <c:w val="9.8321635692632109E-2"/>
                      <c:h val="8.087573889641953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2500000000000003E-3"/>
                  <c:y val="-5.00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4E-42B1-82CB-71E4CCB472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887702649268487E-2"/>
                  <c:y val="4.9999914192278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4E-42B1-82CB-71E4CCB472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666666666666666E-3"/>
                  <c:y val="-6.250000000000057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17,32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4E-42B1-82CB-71E4CCB472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13,17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21.82</c:v>
                </c:pt>
                <c:pt idx="1">
                  <c:v>15.33</c:v>
                </c:pt>
                <c:pt idx="2">
                  <c:v>15.22</c:v>
                </c:pt>
                <c:pt idx="3">
                  <c:v>17.21</c:v>
                </c:pt>
                <c:pt idx="4">
                  <c:v>17.32</c:v>
                </c:pt>
                <c:pt idx="5">
                  <c:v>13.17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04E-42B1-82CB-71E4CCB47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742808"/>
        <c:axId val="350442536"/>
      </c:lineChart>
      <c:catAx>
        <c:axId val="352742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0442536"/>
        <c:crosses val="autoZero"/>
        <c:auto val="1"/>
        <c:lblAlgn val="ctr"/>
        <c:lblOffset val="100"/>
        <c:noMultiLvlLbl val="0"/>
      </c:catAx>
      <c:valAx>
        <c:axId val="3504425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52742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36904963775955E-2"/>
          <c:y val="4.1567752064872884E-2"/>
          <c:w val="0.65782932013402029"/>
          <c:h val="0.82251918265442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Meta Fiscal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2° Q  2021</c:v>
                </c:pt>
                <c:pt idx="1">
                  <c:v>2° Q  2022</c:v>
                </c:pt>
              </c:strCache>
            </c:strRef>
          </c:cat>
          <c:val>
            <c:numRef>
              <c:f>Plan1!$B$2:$B$3</c:f>
              <c:numCache>
                <c:formatCode>_(* #,##0.00_);_(* \(#,##0.00\);_(* "-"??_);_(@_)</c:formatCode>
                <c:ptCount val="2"/>
                <c:pt idx="0">
                  <c:v>1.6</c:v>
                </c:pt>
                <c:pt idx="1">
                  <c:v>-4.53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20-43D4-862F-42C518DC00F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78,47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20-43D4-862F-42C518DC00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85,41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920-43D4-862F-42C518DC00F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2° Q  2021</c:v>
                </c:pt>
                <c:pt idx="1">
                  <c:v>2° Q  2022</c:v>
                </c:pt>
              </c:strCache>
            </c:strRef>
          </c:cat>
          <c:val>
            <c:numRef>
              <c:f>Plan1!$C$2:$C$3</c:f>
              <c:numCache>
                <c:formatCode>_(* #,##0.00_);_(* \(#,##0.00\);_(* "-"??_);_(@_)</c:formatCode>
                <c:ptCount val="2"/>
                <c:pt idx="0">
                  <c:v>78.47</c:v>
                </c:pt>
                <c:pt idx="1">
                  <c:v>62.05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20-43D4-862F-42C518DC0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5778448"/>
        <c:axId val="355779624"/>
      </c:barChart>
      <c:catAx>
        <c:axId val="355778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5779624"/>
        <c:crosses val="autoZero"/>
        <c:auto val="1"/>
        <c:lblAlgn val="ctr"/>
        <c:lblOffset val="100"/>
        <c:noMultiLvlLbl val="0"/>
      </c:catAx>
      <c:valAx>
        <c:axId val="3557796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35577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049377554540728"/>
          <c:y val="0.18139743027481417"/>
          <c:w val="0.20230537250247049"/>
          <c:h val="0.39565758843332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72382718150304E-2"/>
          <c:y val="1.8749999999999999E-2"/>
          <c:w val="0.93432761728184965"/>
          <c:h val="0.79321653543307091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Ativo Disponível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9702166107409365E-3"/>
                  <c:y val="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E9-42BC-83D7-3D2FA61B75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2009062754798499E-3"/>
                  <c:y val="3.53945647154564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259,14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E9-42BC-83D7-3D2FA61B75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(DEZ/22)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80.290000000000006</c:v>
                </c:pt>
                <c:pt idx="1">
                  <c:v>94.47</c:v>
                </c:pt>
                <c:pt idx="2">
                  <c:v>117.05</c:v>
                </c:pt>
                <c:pt idx="3" formatCode="0.00">
                  <c:v>202.9</c:v>
                </c:pt>
                <c:pt idx="4">
                  <c:v>259.14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DE9-42BC-83D7-3D2FA61B758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Dívida Consolidada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8.9553249161114044E-3"/>
                  <c:y val="1.562500000000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E9-42BC-83D7-3D2FA61B75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702166107409365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DE9-42BC-83D7-3D2FA61B75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702166107409365E-3"/>
                  <c:y val="3.4374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E9-42BC-83D7-3D2FA61B75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702166107409365E-3"/>
                  <c:y val="2.499999999999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DE9-42BC-83D7-3D2FA61B75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5.85372719130086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156,95</a:t>
                    </a:r>
                    <a:endParaRPr lang="en-US" dirty="0"/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DE9-42BC-83D7-3D2FA61B7586}"/>
                </c:ext>
                <c:ext xmlns:c15="http://schemas.microsoft.com/office/drawing/2012/chart" uri="{CE6537A1-D6FC-4f65-9D91-7224C49458BB}">
                  <c15:layout>
                    <c:manualLayout>
                      <c:w val="0.10745920856303763"/>
                      <c:h val="9.210754802491467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(DEZ/22)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9.6199999999999992</c:v>
                </c:pt>
                <c:pt idx="1">
                  <c:v>23.16</c:v>
                </c:pt>
                <c:pt idx="2">
                  <c:v>31.54</c:v>
                </c:pt>
                <c:pt idx="3">
                  <c:v>99.42</c:v>
                </c:pt>
                <c:pt idx="4" formatCode="0.00">
                  <c:v>156.94999999999999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DE9-42BC-83D7-3D2FA61B7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776488"/>
        <c:axId val="355780800"/>
      </c:lineChart>
      <c:catAx>
        <c:axId val="35577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5780800"/>
        <c:crosses val="autoZero"/>
        <c:auto val="1"/>
        <c:lblAlgn val="ctr"/>
        <c:lblOffset val="100"/>
        <c:noMultiLvlLbl val="0"/>
      </c:catAx>
      <c:valAx>
        <c:axId val="3557808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577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4741007047824E-3"/>
          <c:y val="0.120759389557588"/>
          <c:w val="0.96567296831027705"/>
          <c:h val="0.76281926159806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02-49D0-B48E-CCF2297DA7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Plan1!$B$2:$B$6</c:f>
              <c:numCache>
                <c:formatCode>General</c:formatCode>
                <c:ptCount val="5"/>
                <c:pt idx="0">
                  <c:v>12.53</c:v>
                </c:pt>
                <c:pt idx="1">
                  <c:v>10.26</c:v>
                </c:pt>
                <c:pt idx="2">
                  <c:v>10.43</c:v>
                </c:pt>
                <c:pt idx="3">
                  <c:v>9.2100000000000009</c:v>
                </c:pt>
                <c:pt idx="4">
                  <c:v>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02-49D0-B48E-CCF2297DA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777664"/>
        <c:axId val="355781976"/>
      </c:barChart>
      <c:catAx>
        <c:axId val="35577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5781976"/>
        <c:crosses val="autoZero"/>
        <c:auto val="1"/>
        <c:lblAlgn val="ctr"/>
        <c:lblOffset val="100"/>
        <c:noMultiLvlLbl val="0"/>
      </c:catAx>
      <c:valAx>
        <c:axId val="3557819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57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173730793025519E-2"/>
          <c:y val="0.14902244843979803"/>
          <c:w val="0.86351472193903756"/>
          <c:h val="0.6573022510282376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1238375357982151"/>
                  <c:y val="-0.32022632713976829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1A1-4044-98C0-87EDA4F08F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Receita!$G$6:$G$8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Receita!$I$6:$I$8</c:f>
              <c:numCache>
                <c:formatCode>#,#0#.00,,</c:formatCode>
                <c:ptCount val="3"/>
                <c:pt idx="0">
                  <c:v>864122252.34999788</c:v>
                </c:pt>
                <c:pt idx="1">
                  <c:v>11700170.42</c:v>
                </c:pt>
                <c:pt idx="2">
                  <c:v>44219677.63000001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A1-4044-98C0-87EDA4F08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7.7872544353557102E-2"/>
          <c:y val="0.87457874310591011"/>
          <c:w val="0.8872693118233882"/>
          <c:h val="0.12364517883639529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06380772506759"/>
          <c:y val="2.0462305864581202E-2"/>
          <c:w val="0.81005721586490376"/>
          <c:h val="0.84633876728926372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Participação no Realizado</c:v>
                </c:pt>
              </c:strCache>
            </c:strRef>
          </c:tx>
          <c:dLbls>
            <c:dLbl>
              <c:idx val="0"/>
              <c:layout>
                <c:manualLayout>
                  <c:x val="-9.355048513128171E-2"/>
                  <c:y val="-0.19816623656590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F3-487C-A3BB-80969FC94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755953042254511E-2"/>
                  <c:y val="7.915099683718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F3-487C-A3BB-80969FC94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02252064585417E-2"/>
                  <c:y val="5.5894085065537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F3-487C-A3BB-80969FC94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>
                  <c:v>0.85770000000000002</c:v>
                </c:pt>
                <c:pt idx="1">
                  <c:v>7.8600000000000003E-2</c:v>
                </c:pt>
                <c:pt idx="2">
                  <c:v>6.3700000000000007E-2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F3-487C-A3BB-80969FC94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8.4003629226382256E-2"/>
          <c:y val="0.7318850885826772"/>
          <c:w val="0.86308558308336114"/>
          <c:h val="0.268114911417322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44052106781714E-3"/>
          <c:y val="7.7082642066617274E-2"/>
          <c:w val="0.92915163479014484"/>
          <c:h val="0.81309568887442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Previsão Atualizada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824618433016885E-2"/>
                  <c:y val="7.5006809138195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107-420B-B1C7-4D1E0798FE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605762229349334E-3"/>
                  <c:y val="5.629551881204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07-420B-B1C7-4D1E0798FE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Plan1!$B$2:$B$4</c:f>
              <c:numCache>
                <c:formatCode>_(* #,##0.00_);_(* \(#,##0.00\);_(* "-"??_);_(@_)</c:formatCode>
                <c:ptCount val="3"/>
                <c:pt idx="0">
                  <c:v>643.88</c:v>
                </c:pt>
                <c:pt idx="1">
                  <c:v>59.08</c:v>
                </c:pt>
                <c:pt idx="2">
                  <c:v>47.82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07-420B-B1C7-4D1E0798FE4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Realizado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750687158872997E-2"/>
                  <c:y val="1.0626019986758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107-420B-B1C7-4D1E0798FE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Plan1!$C$2:$C$4</c:f>
              <c:numCache>
                <c:formatCode>_(* #,##0.00_);_(* \(#,##0.00\);_(* "-"??_);_(@_)</c:formatCode>
                <c:ptCount val="3"/>
                <c:pt idx="0">
                  <c:v>798.28</c:v>
                </c:pt>
                <c:pt idx="1">
                  <c:v>28.29</c:v>
                </c:pt>
                <c:pt idx="2">
                  <c:v>50.56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07-420B-B1C7-4D1E0798F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350440184"/>
        <c:axId val="350444104"/>
      </c:barChart>
      <c:dateAx>
        <c:axId val="350440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anchor="t" anchorCtr="0"/>
          <a:lstStyle/>
          <a:p>
            <a:pPr>
              <a:defRPr sz="1400" b="1" i="0" baseline="0"/>
            </a:pPr>
            <a:endParaRPr lang="pt-BR"/>
          </a:p>
        </c:txPr>
        <c:crossAx val="350444104"/>
        <c:crosses val="autoZero"/>
        <c:auto val="0"/>
        <c:lblOffset val="100"/>
        <c:baseTimeUnit val="days"/>
      </c:dateAx>
      <c:valAx>
        <c:axId val="3504441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350440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0361683440081"/>
          <c:y val="0.19350053886497801"/>
          <c:w val="0.27573422970651595"/>
          <c:h val="0.250011878687487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950817717870512E-2"/>
          <c:y val="4.1995052397763945E-2"/>
          <c:w val="0.92051265899567858"/>
          <c:h val="0.74402953810102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'[matrix.xlsx]Receita Quad'!$I$4</c:f>
              <c:strCache>
                <c:ptCount val="1"/>
                <c:pt idx="0">
                  <c:v>2ºQ - 2011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'[matrix.xlsx]Receita Quad'!$H$5:$H$7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'[matrix.xlsx]Receita Quad'!$I$5:$I$7</c:f>
              <c:numCache>
                <c:formatCode>#,#0#.00,,</c:formatCode>
                <c:ptCount val="3"/>
                <c:pt idx="0">
                  <c:v>350025730.80000001</c:v>
                </c:pt>
                <c:pt idx="1">
                  <c:v>5592422.1400000006</c:v>
                </c:pt>
                <c:pt idx="2">
                  <c:v>13386077.309999999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E2-4731-A21E-02617225E207}"/>
            </c:ext>
          </c:extLst>
        </c:ser>
        <c:ser>
          <c:idx val="1"/>
          <c:order val="1"/>
          <c:tx>
            <c:strRef>
              <c:f>'[matrix.xlsx]Receita Quad'!$J$4</c:f>
              <c:strCache>
                <c:ptCount val="1"/>
                <c:pt idx="0">
                  <c:v>2ºQ - 2012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'[matrix.xlsx]Receita Quad'!$H$5:$H$7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'[matrix.xlsx]Receita Quad'!$J$5:$J$7</c:f>
              <c:numCache>
                <c:formatCode>#,#0#.00,,</c:formatCode>
                <c:ptCount val="3"/>
                <c:pt idx="0">
                  <c:v>387111727.83000004</c:v>
                </c:pt>
                <c:pt idx="1">
                  <c:v>3152883.9099999997</c:v>
                </c:pt>
                <c:pt idx="2">
                  <c:v>25457480.539999995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E2-4731-A21E-02617225E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8"/>
        <c:axId val="350437440"/>
        <c:axId val="350442144"/>
      </c:barChart>
      <c:catAx>
        <c:axId val="3504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50442144"/>
        <c:crosses val="autoZero"/>
        <c:auto val="1"/>
        <c:lblAlgn val="ctr"/>
        <c:lblOffset val="100"/>
        <c:noMultiLvlLbl val="0"/>
      </c:catAx>
      <c:valAx>
        <c:axId val="350442144"/>
        <c:scaling>
          <c:orientation val="minMax"/>
        </c:scaling>
        <c:delete val="1"/>
        <c:axPos val="l"/>
        <c:numFmt formatCode="#,#0#.00,," sourceLinked="1"/>
        <c:majorTickMark val="out"/>
        <c:minorTickMark val="none"/>
        <c:tickLblPos val="none"/>
        <c:crossAx val="35043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417979002629533E-2"/>
          <c:y val="0.89312560741987024"/>
          <c:w val="0.81147090988620818"/>
          <c:h val="9.5526890450475535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solidFill>
          <a:schemeClr val="accent5">
            <a:lumMod val="20000"/>
            <a:lumOff val="80000"/>
          </a:schemeClr>
        </a:solidFill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900638667775652E-2"/>
          <c:y val="3.125E-2"/>
          <c:w val="0.68586542186003352"/>
          <c:h val="0.56977509842519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3º Q. 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4503193338878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E6-485E-A733-F97E488D3C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133901038022805E-2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E6-485E-A733-F97E488D3C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 formatCode="_(* #,##0.00_);_(* \(#,##0.00\);_(* &quot;-&quot;??_);_(@_)">
                  <c:v>798.28</c:v>
                </c:pt>
                <c:pt idx="1">
                  <c:v>28.29</c:v>
                </c:pt>
                <c:pt idx="2" formatCode="0.00">
                  <c:v>50.56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E6-485E-A733-F97E488D3C5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3º Q. 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26780207604561E-2"/>
                  <c:y val="5.1347445929521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367163408270041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BE6-485E-A733-F97E488D3C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  <c:pt idx="0" formatCode="_(* #,##0.00_);_(* \(#,##0.00\);_(* &quot;-&quot;??_);_(@_)">
                  <c:v>572.04999999999995</c:v>
                </c:pt>
                <c:pt idx="1">
                  <c:v>38.049999999999997</c:v>
                </c:pt>
                <c:pt idx="2">
                  <c:v>42.19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E6-485E-A733-F97E488D3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444496"/>
        <c:axId val="350439400"/>
        <c:axId val="350948232"/>
      </c:bar3DChart>
      <c:catAx>
        <c:axId val="35044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0439400"/>
        <c:crosses val="autoZero"/>
        <c:auto val="1"/>
        <c:lblAlgn val="ctr"/>
        <c:lblOffset val="100"/>
        <c:noMultiLvlLbl val="0"/>
      </c:catAx>
      <c:valAx>
        <c:axId val="3504394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350444496"/>
        <c:crosses val="autoZero"/>
        <c:crossBetween val="between"/>
      </c:valAx>
      <c:serAx>
        <c:axId val="350948232"/>
        <c:scaling>
          <c:orientation val="minMax"/>
        </c:scaling>
        <c:delete val="1"/>
        <c:axPos val="b"/>
        <c:majorTickMark val="out"/>
        <c:minorTickMark val="none"/>
        <c:tickLblPos val="nextTo"/>
        <c:crossAx val="350439400"/>
        <c:crosses val="autoZero"/>
      </c:serAx>
      <c:spPr>
        <a:noFill/>
      </c:spPr>
    </c:plotArea>
    <c:legend>
      <c:legendPos val="r"/>
      <c:layout>
        <c:manualLayout>
          <c:xMode val="edge"/>
          <c:yMode val="edge"/>
          <c:x val="0.65964836489639278"/>
          <c:y val="0.64953609402000378"/>
          <c:w val="0.24740025132342652"/>
          <c:h val="0.142515846953883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652E-2"/>
          <c:y val="3.7606574393718485E-2"/>
          <c:w val="0.93852755905511809"/>
          <c:h val="0.74700439541983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Receita!$H$5</c:f>
              <c:strCache>
                <c:ptCount val="1"/>
                <c:pt idx="0">
                  <c:v>Meta
(Orçamento)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Receita!$G$6:$G$8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Receita!$H$6:$H$8</c:f>
              <c:numCache>
                <c:formatCode>#,#0#.00,,</c:formatCode>
                <c:ptCount val="3"/>
                <c:pt idx="0">
                  <c:v>1301363064</c:v>
                </c:pt>
                <c:pt idx="1">
                  <c:v>19759086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8A-4085-9F78-807D6F6803EF}"/>
            </c:ext>
          </c:extLst>
        </c:ser>
        <c:ser>
          <c:idx val="1"/>
          <c:order val="1"/>
          <c:tx>
            <c:strRef>
              <c:f>Receita!$I$5</c:f>
              <c:strCache>
                <c:ptCount val="1"/>
                <c:pt idx="0">
                  <c:v>Realizado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Receita!$G$6:$G$8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Intra-orçamentária</c:v>
                </c:pt>
              </c:strCache>
            </c:strRef>
          </c:cat>
          <c:val>
            <c:numRef>
              <c:f>Receita!$I$6:$I$8</c:f>
              <c:numCache>
                <c:formatCode>#,#0#.00,,</c:formatCode>
                <c:ptCount val="3"/>
                <c:pt idx="0">
                  <c:v>864122252.34999788</c:v>
                </c:pt>
                <c:pt idx="1">
                  <c:v>11700170.42</c:v>
                </c:pt>
                <c:pt idx="2">
                  <c:v>44219677.63000001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8A-4085-9F78-807D6F680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350438224"/>
        <c:axId val="350439008"/>
      </c:barChart>
      <c:catAx>
        <c:axId val="35043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50439008"/>
        <c:crosses val="autoZero"/>
        <c:auto val="1"/>
        <c:lblAlgn val="ctr"/>
        <c:lblOffset val="100"/>
        <c:noMultiLvlLbl val="0"/>
      </c:catAx>
      <c:valAx>
        <c:axId val="350439008"/>
        <c:scaling>
          <c:orientation val="minMax"/>
        </c:scaling>
        <c:delete val="1"/>
        <c:axPos val="l"/>
        <c:numFmt formatCode="#,#0#.00,," sourceLinked="1"/>
        <c:majorTickMark val="out"/>
        <c:minorTickMark val="none"/>
        <c:tickLblPos val="none"/>
        <c:crossAx val="35043822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3.0194225721784811E-2"/>
          <c:y val="0.89396949602653464"/>
          <c:w val="0.93647244094488191"/>
          <c:h val="0.10603050397348066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73730793025519E-2"/>
          <c:y val="0.14902244843979809"/>
          <c:w val="0.86351472193903756"/>
          <c:h val="0.65730225102823769"/>
        </c:manualLayout>
      </c:layout>
      <c:pieChart>
        <c:varyColors val="1"/>
        <c:ser>
          <c:idx val="0"/>
          <c:order val="0"/>
          <c:tx>
            <c:strRef>
              <c:f>Despesa!$H$5</c:f>
              <c:strCache>
                <c:ptCount val="1"/>
                <c:pt idx="0">
                  <c:v>Meta
(Orçamento)</c:v>
                </c:pt>
              </c:strCache>
            </c:strRef>
          </c:tx>
          <c:dLbls>
            <c:dLbl>
              <c:idx val="0"/>
              <c:layout>
                <c:manualLayout>
                  <c:x val="-0.11238375357982151"/>
                  <c:y val="-0.32022632713976856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B97-41F3-8973-D2E20E92FD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(Despesa!$G$6:$G$7,Despesa!$G$9)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Res. de Contingência</c:v>
                </c:pt>
              </c:strCache>
            </c:strRef>
          </c:cat>
          <c:val>
            <c:numRef>
              <c:f>(Despesa!$H$6:$H$7,Despesa!$H$9)</c:f>
              <c:numCache>
                <c:formatCode>#,#0#.00,,</c:formatCode>
                <c:ptCount val="3"/>
                <c:pt idx="0">
                  <c:v>1092545465</c:v>
                </c:pt>
                <c:pt idx="1">
                  <c:v>134745685</c:v>
                </c:pt>
                <c:pt idx="2">
                  <c:v>93831000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97-41F3-8973-D2E20E92FD35}"/>
            </c:ext>
          </c:extLst>
        </c:ser>
        <c:ser>
          <c:idx val="1"/>
          <c:order val="1"/>
          <c:tx>
            <c:strRef>
              <c:f>Despesa!$I$5</c:f>
              <c:strCache>
                <c:ptCount val="1"/>
                <c:pt idx="0">
                  <c:v>Realizado</c:v>
                </c:pt>
              </c:strCache>
            </c:strRef>
          </c:tx>
          <c:cat>
            <c:strRef>
              <c:f>(Despesa!$G$6:$G$7,Despesa!$G$9)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Res. de Contingência</c:v>
                </c:pt>
              </c:strCache>
            </c:strRef>
          </c:cat>
          <c:val>
            <c:numRef>
              <c:f>(Despesa!$I$6:$I$7,Despesa!$I$9)</c:f>
              <c:numCache>
                <c:formatCode>#,#0#.00,,</c:formatCode>
                <c:ptCount val="3"/>
                <c:pt idx="0">
                  <c:v>635345216</c:v>
                </c:pt>
                <c:pt idx="1">
                  <c:v>31302836.649999999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97-41F3-8973-D2E20E92F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7.7872544353557102E-2"/>
          <c:y val="0.87988540736506082"/>
          <c:w val="0.8839852355175396"/>
          <c:h val="0.12011459263496595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4326376610612"/>
          <c:y val="9.2697763895165833E-2"/>
          <c:w val="0.82160350987515807"/>
          <c:h val="0.6781489287858456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1.538343092557936E-2"/>
          <c:y val="0.7845397945932675"/>
          <c:w val="0.98461656907440165"/>
          <c:h val="0.21546020540673527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0.55974</cdr:x>
      <cdr:y>0.44219</cdr:y>
    </cdr:from>
    <cdr:to>
      <cdr:x>0.70504</cdr:x>
      <cdr:y>0.61457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4715814" y="2493063"/>
          <a:ext cx="1224136" cy="971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0.76731</cdr:x>
      <cdr:y>0.45496</cdr:y>
    </cdr:from>
    <cdr:to>
      <cdr:x>0.91872</cdr:x>
      <cdr:y>0.62792</cdr:y>
    </cdr:to>
    <cdr:sp macro="" textlink="">
      <cdr:nvSpPr>
        <cdr:cNvPr id="5" name="Retângulo 4"/>
        <cdr:cNvSpPr/>
      </cdr:nvSpPr>
      <cdr:spPr>
        <a:xfrm xmlns:a="http://schemas.openxmlformats.org/drawingml/2006/main">
          <a:off x="6464530" y="2565071"/>
          <a:ext cx="1275620" cy="975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0.5937</cdr:x>
      <cdr:y>0.68745</cdr:y>
    </cdr:from>
    <cdr:to>
      <cdr:x>0.85623</cdr:x>
      <cdr:y>0.77717</cdr:y>
    </cdr:to>
    <cdr:sp macro="" textlink="">
      <cdr:nvSpPr>
        <cdr:cNvPr id="7" name="Seta em curva para baixo 6"/>
        <cdr:cNvSpPr/>
      </cdr:nvSpPr>
      <cdr:spPr>
        <a:xfrm xmlns:a="http://schemas.openxmlformats.org/drawingml/2006/main" rot="10800000" flipH="1">
          <a:off x="5001849" y="3482231"/>
          <a:ext cx="2211799" cy="454455"/>
        </a:xfrm>
        <a:prstGeom xmlns:a="http://schemas.openxmlformats.org/drawingml/2006/main" prst="curvedDownArrow">
          <a:avLst/>
        </a:prstGeom>
        <a:noFill xmlns:a="http://schemas.openxmlformats.org/drawingml/2006/main"/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0.65376</cdr:x>
      <cdr:y>0.64923</cdr:y>
    </cdr:from>
    <cdr:to>
      <cdr:x>0.77548</cdr:x>
      <cdr:y>0.76467</cdr:y>
    </cdr:to>
    <cdr:sp macro="" textlink="">
      <cdr:nvSpPr>
        <cdr:cNvPr id="9" name="CaixaDeTexto 14"/>
        <cdr:cNvSpPr txBox="1"/>
      </cdr:nvSpPr>
      <cdr:spPr>
        <a:xfrm xmlns:a="http://schemas.openxmlformats.org/drawingml/2006/main">
          <a:off x="5507886" y="3288627"/>
          <a:ext cx="1025483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pt-BR" sz="1600" dirty="0"/>
            <a:t>∆</a:t>
          </a:r>
        </a:p>
        <a:p xmlns:a="http://schemas.openxmlformats.org/drawingml/2006/main">
          <a:pPr algn="ctr"/>
          <a:r>
            <a:rPr lang="pt-BR" sz="1600" dirty="0"/>
            <a:t>- </a:t>
          </a:r>
          <a:r>
            <a:rPr lang="pt-BR" sz="1600" dirty="0" smtClean="0"/>
            <a:t>3,29%</a:t>
          </a:r>
          <a:endParaRPr lang="pt-BR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0.08624</cdr:x>
      <cdr:y>0.87923</cdr:y>
    </cdr:from>
    <cdr:to>
      <cdr:x>0.29677</cdr:x>
      <cdr:y>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71971" y="3145517"/>
          <a:ext cx="1152148" cy="432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/>
            <a:t>2° Q - 2021</a:t>
          </a:r>
        </a:p>
      </cdr:txBody>
    </cdr:sp>
  </cdr:relSizeAnchor>
  <cdr:relSizeAnchor xmlns:cdr="http://schemas.openxmlformats.org/drawingml/2006/chartDrawing">
    <cdr:from>
      <cdr:x>0.41519</cdr:x>
      <cdr:y>0.87892</cdr:y>
    </cdr:from>
    <cdr:to>
      <cdr:x>0.63887</cdr:x>
      <cdr:y>1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272171" y="3144407"/>
          <a:ext cx="1224113" cy="433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/>
            <a:t>2º Q – 2022</a:t>
          </a:r>
        </a:p>
        <a:p xmlns:a="http://schemas.openxmlformats.org/drawingml/2006/main">
          <a:endParaRPr lang="pt-BR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0.82429</cdr:x>
      <cdr:y>0.26457</cdr:y>
    </cdr:from>
    <cdr:to>
      <cdr:x>0.94716</cdr:x>
      <cdr:y>0.45326</cdr:y>
    </cdr:to>
    <cdr:sp macro="" textlink="">
      <cdr:nvSpPr>
        <cdr:cNvPr id="2" name="Seta para baixo 1"/>
        <cdr:cNvSpPr/>
      </cdr:nvSpPr>
      <cdr:spPr>
        <a:xfrm xmlns:a="http://schemas.openxmlformats.org/drawingml/2006/main">
          <a:off x="3442629" y="1001690"/>
          <a:ext cx="513161" cy="714388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solidFill>
            <a:schemeClr val="bg1">
              <a:lumMod val="9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0.73394</cdr:x>
      <cdr:y>0.13208</cdr:y>
    </cdr:from>
    <cdr:to>
      <cdr:x>0.96469</cdr:x>
      <cdr:y>0.23776</cdr:y>
    </cdr:to>
    <cdr:sp macro="" textlink="">
      <cdr:nvSpPr>
        <cdr:cNvPr id="4" name="Retângulo 3"/>
        <cdr:cNvSpPr/>
      </cdr:nvSpPr>
      <cdr:spPr>
        <a:xfrm xmlns:a="http://schemas.openxmlformats.org/drawingml/2006/main">
          <a:off x="3065271" y="500060"/>
          <a:ext cx="96372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pt-BR" sz="2000" b="1" dirty="0" smtClean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DEZ/22</a:t>
          </a:r>
          <a:endParaRPr lang="pt-BR" sz="2000" b="1" cap="none" spc="0" dirty="0">
            <a:ln w="0"/>
            <a:solidFill>
              <a:schemeClr val="accent5">
                <a:lumMod val="60000"/>
                <a:lumOff val="40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ABC1D7-801C-43AF-A8F4-9BA381800B77}" type="datetimeFigureOut">
              <a:rPr lang="pt-BR"/>
              <a:pPr>
                <a:defRPr/>
              </a:pPr>
              <a:t>24/02/2023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08C84F-CBBD-4B16-89B7-11BD88B4C0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615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433CB2-F9C6-433E-BA44-86ACCC50C50D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1780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779521-4051-415B-A7A0-DADA3370ED91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605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415A5-9D4F-42A3-ACF9-02E364544FFF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97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3F24B3-DA12-486E-970B-595F9D722A1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57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11483C-0713-4FE6-9ADF-38860916A9C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773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F14AE6-D9B3-4BCD-A2BF-A0AAC98656B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382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E2CFA6-28FC-4816-9858-0B49F3D9E9F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205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397D5A-3010-4856-8C2D-62FD85B8CBE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781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99E55-7D09-449F-9249-169161384B58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521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8C18FA-0E43-4CEF-BB32-3F134E6F048F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020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29A126-8CE1-4D66-815A-1622ABC63958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57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DEEAFF-66A2-4A54-8BBF-2ED334EE6BD2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1056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7A0E5B-01B6-4F1B-BB2D-FB0220A8CF18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4263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5A4947-E634-4B72-892E-9F04C8FABFCB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565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0C080B-7949-429D-9EEB-960B001496A8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165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397D5A-3010-4856-8C2D-62FD85B8CBE2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821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2FD05-5E92-4E1B-A47B-533D7B48C124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493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01DD44-5A9B-4110-B5B1-CE9A2908DB33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240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EC34FE-BE1E-48A0-8D95-D050B68A9B51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431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C08EBE-1F89-4A41-8CA1-712890ACE0DE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519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5E5FE5-8A00-4BEB-9DA4-BB2A059ADB6E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840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C4BCF5-1B79-43C8-9F4B-308F36CB862F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29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7EC86-3AFF-4D53-B75C-26D43B8DB21A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328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2FD05-5E92-4E1B-A47B-533D7B48C124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917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2FD05-5E92-4E1B-A47B-533D7B48C124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08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829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1BB27F-FD29-4377-A1F1-5A120E80A2CC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52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2FD05-5E92-4E1B-A47B-533D7B48C124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091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2FD05-5E92-4E1B-A47B-533D7B48C124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4816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E797CA-F1D8-4BA3-A908-72944A326685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2584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C08EBE-1F89-4A41-8CA1-712890ACE0DE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936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C08EBE-1F89-4A41-8CA1-712890ACE0DE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9252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C08EBE-1F89-4A41-8CA1-712890ACE0DE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6898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C08EBE-1F89-4A41-8CA1-712890ACE0DE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52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6F0A8A-83AC-4ED3-A304-D908F05B413A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2835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C08EBE-1F89-4A41-8CA1-712890ACE0DE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1499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C08EBE-1F89-4A41-8CA1-712890ACE0DE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6980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C08EBE-1F89-4A41-8CA1-712890ACE0DE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8190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C08EBE-1F89-4A41-8CA1-712890ACE0DE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0911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C08EBE-1F89-4A41-8CA1-712890ACE0DE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8305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C08EBE-1F89-4A41-8CA1-712890ACE0DE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5187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896325-FE0C-4BB7-9966-C40BF3D9CB9D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29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E2CB0-F456-4248-A09F-21FD34EE2CFA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53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100939-D0B0-43DC-901B-74B9242B1C4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62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39BB9C-DEB1-4654-A417-34629C6AFD0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04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BFFD39-CD59-4360-8D95-FF4E4DFE011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457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9B922D-7BFE-44FB-BC9C-07A429E704E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41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F6A9-72B3-4B6E-BA70-DDFAB4BE2DB9}" type="datetime1">
              <a:rPr lang="pt-BR"/>
              <a:pPr>
                <a:defRPr/>
              </a:pPr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0A7C9-DAF0-4C55-AD5F-47D4CDF8B6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C6C2-4811-4EAB-AC74-0C5F3DC622BA}" type="datetime1">
              <a:rPr lang="pt-BR"/>
              <a:pPr>
                <a:defRPr/>
              </a:pPr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DC12-D550-40BF-9514-B9CA62AEFE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F4D2-574A-4BC4-ACBE-4730490DF945}" type="datetime1">
              <a:rPr lang="pt-BR"/>
              <a:pPr>
                <a:defRPr/>
              </a:pPr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8636-8F26-4441-828F-22284A7421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E5C81-3A3D-4E47-A63C-A6FAFE4A515A}" type="datetime1">
              <a:rPr lang="pt-BR"/>
              <a:pPr>
                <a:defRPr/>
              </a:pPr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EDB8-A159-4D1F-9BB4-2FC8A74937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897A-6760-4FDE-BDA7-9D84071A8E1C}" type="datetime1">
              <a:rPr lang="pt-BR"/>
              <a:pPr>
                <a:defRPr/>
              </a:pPr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62C3-1E42-4042-95AA-01D81AA9E4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CBAB-2350-407B-8A99-E1B34AEA3E44}" type="datetime1">
              <a:rPr lang="pt-BR"/>
              <a:pPr>
                <a:defRPr/>
              </a:pPr>
              <a:t>24/02/2023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4F3F-2806-4389-BE38-1424DD1F1D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0DA4-DE20-4BE3-9E22-C18EB5350290}" type="datetime1">
              <a:rPr lang="pt-BR"/>
              <a:pPr>
                <a:defRPr/>
              </a:pPr>
              <a:t>24/02/2023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FFACD-C282-4C36-93F5-3EEDB1FB74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58E8-F8FE-41BF-ACDC-F069CB276ECE}" type="datetime1">
              <a:rPr lang="pt-BR"/>
              <a:pPr>
                <a:defRPr/>
              </a:pPr>
              <a:t>24/02/2023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FBF0-9C68-4A67-840B-31D6A0C6AF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D227-EAA2-42B2-AE37-95C98CDAADB3}" type="datetime1">
              <a:rPr lang="pt-BR"/>
              <a:pPr>
                <a:defRPr/>
              </a:pPr>
              <a:t>24/02/2023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3E64-D8C7-4075-8964-0DBCD06549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7D64-DC92-4A6E-A27B-6657EFCE0B03}" type="datetime1">
              <a:rPr lang="pt-BR"/>
              <a:pPr>
                <a:defRPr/>
              </a:pPr>
              <a:t>24/02/2023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A14B-5082-4CE9-A758-B7695B4B62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B680-1C6A-4BFC-A838-852CC6F26023}" type="datetime1">
              <a:rPr lang="pt-BR"/>
              <a:pPr>
                <a:defRPr/>
              </a:pPr>
              <a:t>24/02/2023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4C27-4177-4013-AB1A-2843DDC192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4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5D8EB6-7C52-4275-B9F1-61FA4EEA4EE6}" type="datetime1">
              <a:rPr lang="pt-BR"/>
              <a:pPr>
                <a:defRPr/>
              </a:pPr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EC670C-D7E3-412E-9941-D3AA16135B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-71470" y="6500834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bg1"/>
                </a:solidFill>
                <a:effectLst/>
                <a:latin typeface="+mn-lt"/>
              </a:rPr>
              <a:t> Imagem: Parque da Cidade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42844" y="6326051"/>
            <a:ext cx="3071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>
                <a:solidFill>
                  <a:schemeClr val="bg1"/>
                </a:solidFill>
              </a:rPr>
              <a:t>Imagem: Adega Castanho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5" y="102332"/>
            <a:ext cx="1699098" cy="169525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39354" y="274236"/>
            <a:ext cx="557300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5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rPr>
              <a:t>Metas Fiscais 2022</a:t>
            </a:r>
          </a:p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  <a:latin typeface="Agency FB" pitchFamily="34" charset="0"/>
              </a:rPr>
              <a:t>Audiência Pública – 3º Quadrimestre</a:t>
            </a:r>
            <a:endParaRPr lang="pt-BR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9275" y="1742516"/>
            <a:ext cx="2139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Prefeitura de Bertioga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BCB33AB6-2AF9-446E-A5BB-E3DC6E5E7D61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10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030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32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Agency FB" pitchFamily="34" charset="0"/>
              </a:rPr>
              <a:t>Receita</a:t>
            </a:r>
          </a:p>
        </p:txBody>
      </p:sp>
      <p:sp>
        <p:nvSpPr>
          <p:cNvPr id="1033" name="CaixaDeTexto 8"/>
          <p:cNvSpPr txBox="1">
            <a:spLocks noChangeArrowheads="1"/>
          </p:cNvSpPr>
          <p:nvPr/>
        </p:nvSpPr>
        <p:spPr bwMode="auto">
          <a:xfrm>
            <a:off x="0" y="82800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gency FB" pitchFamily="34" charset="0"/>
              </a:rPr>
              <a:t>RECEITA TOTAL </a:t>
            </a:r>
          </a:p>
          <a:p>
            <a:pPr algn="ctr"/>
            <a:r>
              <a:rPr lang="pt-BR" sz="3200" dirty="0">
                <a:latin typeface="Agency FB" pitchFamily="34" charset="0"/>
              </a:rPr>
              <a:t>POR CATEGORIA</a:t>
            </a:r>
          </a:p>
          <a:p>
            <a:pPr algn="ctr"/>
            <a:endParaRPr lang="pt-BR" sz="3200" dirty="0">
              <a:latin typeface="Agency FB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88033"/>
              </p:ext>
            </p:extLst>
          </p:nvPr>
        </p:nvGraphicFramePr>
        <p:xfrm>
          <a:off x="467545" y="1556792"/>
          <a:ext cx="8424937" cy="3807423"/>
        </p:xfrm>
        <a:graphic>
          <a:graphicData uri="http://schemas.openxmlformats.org/drawingml/2006/table">
            <a:tbl>
              <a:tblPr/>
              <a:tblGrid>
                <a:gridCol w="2250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14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44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74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47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949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Milhões R$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4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Descrição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Previsão Atualizada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REALIZADO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9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Bimestre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Exercício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826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Corrente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643,88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162,39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798,28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123,28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949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Capital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59,08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5,46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28,29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47,89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949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Intra-orçamentária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47,82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9,39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50,56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105,74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216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Receita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750,78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177,24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877,13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116,83</a:t>
                      </a:r>
                      <a:endParaRPr lang="pt-BR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39552" y="5520769"/>
            <a:ext cx="8175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Nota:</a:t>
            </a:r>
            <a:r>
              <a:rPr lang="pt-BR" sz="1200" dirty="0"/>
              <a:t> A coluna “%” demonstra o percentual do realizado no exercício frente a previsão atualizada no orçamento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C886A9F7-905F-4FE5-9158-06AF4CE69510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11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0485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487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Receita</a:t>
            </a:r>
          </a:p>
        </p:txBody>
      </p:sp>
      <p:sp>
        <p:nvSpPr>
          <p:cNvPr id="20488" name="CaixaDeTexto 8"/>
          <p:cNvSpPr txBox="1">
            <a:spLocks noChangeArrowheads="1"/>
          </p:cNvSpPr>
          <p:nvPr/>
        </p:nvSpPr>
        <p:spPr bwMode="auto">
          <a:xfrm>
            <a:off x="265876" y="928688"/>
            <a:ext cx="4357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Previsão Atualizada x Realizado</a:t>
            </a:r>
          </a:p>
        </p:txBody>
      </p:sp>
      <p:sp>
        <p:nvSpPr>
          <p:cNvPr id="20489" name="CaixaDeTexto 9"/>
          <p:cNvSpPr txBox="1">
            <a:spLocks noChangeArrowheads="1"/>
          </p:cNvSpPr>
          <p:nvPr/>
        </p:nvSpPr>
        <p:spPr bwMode="auto">
          <a:xfrm>
            <a:off x="5214938" y="928689"/>
            <a:ext cx="3714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latin typeface="Agency FB" pitchFamily="34" charset="0"/>
              </a:rPr>
              <a:t>Participação no Realizado</a:t>
            </a:r>
          </a:p>
        </p:txBody>
      </p:sp>
      <p:graphicFrame>
        <p:nvGraphicFramePr>
          <p:cNvPr id="13" name="Gráfico 12"/>
          <p:cNvGraphicFramePr/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2147483647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92" name="Retângulo 10"/>
          <p:cNvSpPr>
            <a:spLocks noChangeArrowheads="1"/>
          </p:cNvSpPr>
          <p:nvPr/>
        </p:nvSpPr>
        <p:spPr bwMode="auto">
          <a:xfrm rot="-5400000">
            <a:off x="-341342" y="3270172"/>
            <a:ext cx="12144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"/>
            <a:r>
              <a:rPr lang="pt-BR" sz="1000" dirty="0">
                <a:solidFill>
                  <a:srgbClr val="000000"/>
                </a:solidFill>
              </a:rPr>
              <a:t>Em Milhões R$</a:t>
            </a: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799091339"/>
              </p:ext>
            </p:extLst>
          </p:nvPr>
        </p:nvGraphicFramePr>
        <p:xfrm>
          <a:off x="4753182" y="851242"/>
          <a:ext cx="4320480" cy="50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773945380"/>
              </p:ext>
            </p:extLst>
          </p:nvPr>
        </p:nvGraphicFramePr>
        <p:xfrm>
          <a:off x="500235" y="1135286"/>
          <a:ext cx="4714703" cy="503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89E095FB-367B-4368-8596-19A7EB87AB43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12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054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6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Agency FB" pitchFamily="34" charset="0"/>
              </a:rPr>
              <a:t>Receita</a:t>
            </a:r>
          </a:p>
        </p:txBody>
      </p:sp>
      <p:sp>
        <p:nvSpPr>
          <p:cNvPr id="2057" name="CaixaDeTexto 8"/>
          <p:cNvSpPr txBox="1">
            <a:spLocks noChangeArrowheads="1"/>
          </p:cNvSpPr>
          <p:nvPr/>
        </p:nvSpPr>
        <p:spPr bwMode="auto">
          <a:xfrm>
            <a:off x="0" y="78581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gency FB" pitchFamily="34" charset="0"/>
              </a:rPr>
              <a:t>RECEITAS CORRENTES </a:t>
            </a:r>
          </a:p>
          <a:p>
            <a:pPr algn="ctr"/>
            <a:r>
              <a:rPr lang="pt-BR" sz="3200" dirty="0">
                <a:latin typeface="Agency FB" pitchFamily="34" charset="0"/>
              </a:rPr>
              <a:t>POR NATUREZA</a:t>
            </a:r>
          </a:p>
          <a:p>
            <a:pPr algn="ctr"/>
            <a:endParaRPr lang="pt-BR" sz="3200" dirty="0">
              <a:latin typeface="Agency FB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79353"/>
              </p:ext>
            </p:extLst>
          </p:nvPr>
        </p:nvGraphicFramePr>
        <p:xfrm>
          <a:off x="490906" y="1484784"/>
          <a:ext cx="8224469" cy="3657517"/>
        </p:xfrm>
        <a:graphic>
          <a:graphicData uri="http://schemas.openxmlformats.org/drawingml/2006/table">
            <a:tbl>
              <a:tblPr/>
              <a:tblGrid>
                <a:gridCol w="28354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1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04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74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53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244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Milhões R$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46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Descrição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Previsão Atualizada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REALIZADO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8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Bimestre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Exercício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1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Corrente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643,88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162,39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798,28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123,28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1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Receita Tributária 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342,99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57,42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357,53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104,24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1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Receita de Contribuições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29,29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6,51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33,47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114,25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1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Receita Patrimonial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19,55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47,91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118,91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608,38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1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Transferências Correntes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240,75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48,07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274,39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113,97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1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Outras Receitas Correntes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11,30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2,48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13,98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123,01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67544" y="5555614"/>
            <a:ext cx="8247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Nota:</a:t>
            </a:r>
            <a:r>
              <a:rPr lang="pt-BR" sz="1200" dirty="0"/>
              <a:t> A coluna “%” demonstra o percentual do realizado no exercício frente a previsão atualizada no orçamento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8C85A30A-B101-4038-BC9C-42054D5A686B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13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078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80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Agency FB" pitchFamily="34" charset="0"/>
              </a:rPr>
              <a:t>Receita</a:t>
            </a:r>
          </a:p>
        </p:txBody>
      </p:sp>
      <p:sp>
        <p:nvSpPr>
          <p:cNvPr id="3081" name="CaixaDeTexto 8"/>
          <p:cNvSpPr txBox="1">
            <a:spLocks noChangeArrowheads="1"/>
          </p:cNvSpPr>
          <p:nvPr/>
        </p:nvSpPr>
        <p:spPr bwMode="auto">
          <a:xfrm>
            <a:off x="0" y="78581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gency FB" pitchFamily="34" charset="0"/>
              </a:rPr>
              <a:t>RECEITAS DE CAPITAL </a:t>
            </a:r>
          </a:p>
          <a:p>
            <a:pPr algn="ctr"/>
            <a:r>
              <a:rPr lang="pt-BR" sz="3200" dirty="0">
                <a:latin typeface="Agency FB" pitchFamily="34" charset="0"/>
              </a:rPr>
              <a:t>POR FONTE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06547"/>
              </p:ext>
            </p:extLst>
          </p:nvPr>
        </p:nvGraphicFramePr>
        <p:xfrm>
          <a:off x="539551" y="1484784"/>
          <a:ext cx="8274737" cy="3999787"/>
        </p:xfrm>
        <a:graphic>
          <a:graphicData uri="http://schemas.openxmlformats.org/drawingml/2006/table">
            <a:tbl>
              <a:tblPr/>
              <a:tblGrid>
                <a:gridCol w="3070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1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5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88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7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14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2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Milhões R$</a:t>
                      </a: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5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Descrição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Previsão Atualizada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REALIZADO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9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Bimestre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Exercício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3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Capital 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59,08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5,46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28,29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47,89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13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Operação de Crédito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35,36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3,73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14,97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42,33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3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Transferência de Capital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23,72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1,21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12,80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54,01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3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Alienação de bens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0,52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0,52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569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92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Intra-orçamentária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47,82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9,40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51,56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105,74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537096" y="5785743"/>
            <a:ext cx="8283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Nota:</a:t>
            </a:r>
            <a:r>
              <a:rPr lang="pt-BR" sz="1200" dirty="0"/>
              <a:t> A coluna “%” demonstra o percentual do realizado no exercício frente a previsão atualizada no orçamento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5AE3FF86-C356-4EFA-BD17-D9AE52DE072B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14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04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Agency FB" pitchFamily="34" charset="0"/>
              </a:rPr>
              <a:t>Receita</a:t>
            </a:r>
          </a:p>
        </p:txBody>
      </p:sp>
      <p:sp>
        <p:nvSpPr>
          <p:cNvPr id="4105" name="CaixaDeTexto 8"/>
          <p:cNvSpPr txBox="1">
            <a:spLocks noChangeArrowheads="1"/>
          </p:cNvSpPr>
          <p:nvPr/>
        </p:nvSpPr>
        <p:spPr bwMode="auto">
          <a:xfrm>
            <a:off x="0" y="78581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Comparativo 2021/2022 (3º Quadrimestre)</a:t>
            </a:r>
          </a:p>
          <a:p>
            <a:pPr algn="ctr"/>
            <a:r>
              <a:rPr lang="pt-BR" sz="3200" dirty="0">
                <a:latin typeface="Agency FB" pitchFamily="34" charset="0"/>
              </a:rPr>
              <a:t>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223569"/>
              </p:ext>
            </p:extLst>
          </p:nvPr>
        </p:nvGraphicFramePr>
        <p:xfrm>
          <a:off x="605012" y="1772852"/>
          <a:ext cx="7927428" cy="3816424"/>
        </p:xfrm>
        <a:graphic>
          <a:graphicData uri="http://schemas.openxmlformats.org/drawingml/2006/table">
            <a:tbl>
              <a:tblPr/>
              <a:tblGrid>
                <a:gridCol w="2235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0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92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4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73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16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Descrição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3º Quadrimestre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3º Quadrimestre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5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Previsão Atualizada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Realizado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Previsão Atualizada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Realizado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Corrente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537,56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572,05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643,88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798,28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3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Capital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45,18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38,05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59,08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28,29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64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Intra-orçamentária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45,55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42,19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47,82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50,56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27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Receita Total</a:t>
                      </a:r>
                    </a:p>
                    <a:p>
                      <a:pPr algn="l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628,29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652,29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750,78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877,13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7559345" y="1479451"/>
            <a:ext cx="1136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pt-BR" sz="1200" b="1" dirty="0">
                <a:solidFill>
                  <a:srgbClr val="000000"/>
                </a:solidFill>
                <a:latin typeface="Calibri"/>
              </a:rPr>
              <a:t>Em Milhões R$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31870A55-7462-4042-9770-0DBC8FC3FF5A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15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5126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128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Agency FB" pitchFamily="34" charset="0"/>
              </a:rPr>
              <a:t>Receita</a:t>
            </a:r>
          </a:p>
        </p:txBody>
      </p:sp>
      <p:sp>
        <p:nvSpPr>
          <p:cNvPr id="5129" name="CaixaDeTexto 8"/>
          <p:cNvSpPr txBox="1">
            <a:spLocks noChangeArrowheads="1"/>
          </p:cNvSpPr>
          <p:nvPr/>
        </p:nvSpPr>
        <p:spPr bwMode="auto">
          <a:xfrm>
            <a:off x="0" y="78581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Principais Transferências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5672281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Nota:</a:t>
            </a:r>
            <a:r>
              <a:rPr lang="pt-BR" sz="1200" dirty="0"/>
              <a:t> A coluna “%” demonstra o percentual do realizado no exercício frente a previsão atualizada no orçamento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918360"/>
              </p:ext>
            </p:extLst>
          </p:nvPr>
        </p:nvGraphicFramePr>
        <p:xfrm>
          <a:off x="489744" y="1700809"/>
          <a:ext cx="8114705" cy="3240360"/>
        </p:xfrm>
        <a:graphic>
          <a:graphicData uri="http://schemas.openxmlformats.org/drawingml/2006/table">
            <a:tbl>
              <a:tblPr/>
              <a:tblGrid>
                <a:gridCol w="2615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6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23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00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14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Descrição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Previsão Atualizada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REALIZADO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Até o Bimestre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2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ICMS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29,79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b="0" dirty="0">
                          <a:latin typeface="Arial Black" panose="020B0A04020102020204" pitchFamily="34" charset="0"/>
                        </a:rPr>
                        <a:t>112,12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2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FPM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46,31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47,38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b="0" dirty="0">
                          <a:latin typeface="Arial Black" panose="020B0A04020102020204" pitchFamily="34" charset="0"/>
                        </a:rPr>
                        <a:t>102,31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22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FUNDEB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56,88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b="0" dirty="0">
                          <a:latin typeface="Arial Black" panose="020B0A04020102020204" pitchFamily="34" charset="0"/>
                        </a:rPr>
                        <a:t>100,08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98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ROYALTIES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70,51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95,66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b="0" smtClean="0">
                          <a:latin typeface="Arial Black" panose="020B0A04020102020204" pitchFamily="34" charset="0"/>
                        </a:rPr>
                        <a:t>135,67</a:t>
                      </a:r>
                      <a:endParaRPr lang="pt-BR" b="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22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IPVA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b="0" dirty="0">
                          <a:latin typeface="Arial Black" panose="020B0A04020102020204" pitchFamily="34" charset="0"/>
                        </a:rPr>
                        <a:t>111,63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7569002" y="1442914"/>
            <a:ext cx="1136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pt-BR" sz="1200" b="1" dirty="0">
                <a:solidFill>
                  <a:srgbClr val="000000"/>
                </a:solidFill>
                <a:latin typeface="Calibri"/>
              </a:rPr>
              <a:t>Em Milhões R$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D7F9B19B-7D25-4176-A371-9D5C5095DEAA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16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2533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535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Agency FB" pitchFamily="34" charset="0"/>
              </a:rPr>
              <a:t>Receita</a:t>
            </a:r>
          </a:p>
        </p:txBody>
      </p:sp>
      <p:sp>
        <p:nvSpPr>
          <p:cNvPr id="22536" name="CaixaDeTexto 7"/>
          <p:cNvSpPr txBox="1">
            <a:spLocks noChangeArrowheads="1"/>
          </p:cNvSpPr>
          <p:nvPr/>
        </p:nvSpPr>
        <p:spPr bwMode="auto">
          <a:xfrm>
            <a:off x="285750" y="1000125"/>
            <a:ext cx="52863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Comparativo 2021/2022 </a:t>
            </a:r>
          </a:p>
          <a:p>
            <a:pPr algn="ctr"/>
            <a:r>
              <a:rPr lang="pt-BR" dirty="0" smtClean="0">
                <a:latin typeface="Agency FB" pitchFamily="34" charset="0"/>
              </a:rPr>
              <a:t>3º </a:t>
            </a:r>
            <a:r>
              <a:rPr lang="pt-BR" dirty="0">
                <a:latin typeface="Agency FB" pitchFamily="34" charset="0"/>
              </a:rPr>
              <a:t>Quadrimestre (Realizado) </a:t>
            </a:r>
          </a:p>
        </p:txBody>
      </p:sp>
      <p:graphicFrame>
        <p:nvGraphicFramePr>
          <p:cNvPr id="9" name="Gráfico 8"/>
          <p:cNvGraphicFramePr/>
          <p:nvPr/>
        </p:nvGraphicFramePr>
        <p:xfrm>
          <a:off x="2147483647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8" name="CaixaDeTexto 9"/>
          <p:cNvSpPr txBox="1">
            <a:spLocks noChangeArrowheads="1"/>
          </p:cNvSpPr>
          <p:nvPr/>
        </p:nvSpPr>
        <p:spPr bwMode="auto">
          <a:xfrm>
            <a:off x="6357938" y="1000126"/>
            <a:ext cx="257175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latin typeface="Agency FB" pitchFamily="34" charset="0"/>
              </a:rPr>
              <a:t>Variação no</a:t>
            </a:r>
          </a:p>
          <a:p>
            <a:pPr algn="ctr"/>
            <a:r>
              <a:rPr lang="pt-BR" sz="3200">
                <a:latin typeface="Agency FB" pitchFamily="34" charset="0"/>
              </a:rPr>
              <a:t>Quadrimestre</a:t>
            </a:r>
          </a:p>
          <a:p>
            <a:pPr algn="ctr"/>
            <a:r>
              <a:rPr lang="pt-BR">
                <a:latin typeface="Agency FB" pitchFamily="34" charset="0"/>
              </a:rPr>
              <a:t>Realizado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020272" y="2742010"/>
            <a:ext cx="1571636" cy="61555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34,46 </a:t>
            </a:r>
            <a:r>
              <a:rPr lang="pt-B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%</a:t>
            </a:r>
          </a:p>
        </p:txBody>
      </p:sp>
      <p:pic>
        <p:nvPicPr>
          <p:cNvPr id="22542" name="Picture 2" descr="C:\Users\pmj\AppData\Local\Microsoft\Windows\Temporary Internet Files\Content.IE5\E6ZKTXR0\MC90044214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7" y="2611439"/>
            <a:ext cx="8477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Retângulo 10"/>
          <p:cNvSpPr>
            <a:spLocks noChangeArrowheads="1"/>
          </p:cNvSpPr>
          <p:nvPr/>
        </p:nvSpPr>
        <p:spPr bwMode="auto">
          <a:xfrm rot="-5400000">
            <a:off x="-373062" y="3270172"/>
            <a:ext cx="12144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"/>
            <a:r>
              <a:rPr lang="pt-BR" sz="1000">
                <a:solidFill>
                  <a:srgbClr val="000000"/>
                </a:solidFill>
              </a:rPr>
              <a:t>Em Milhões R$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584691907"/>
              </p:ext>
            </p:extLst>
          </p:nvPr>
        </p:nvGraphicFramePr>
        <p:xfrm>
          <a:off x="755576" y="1915536"/>
          <a:ext cx="5328592" cy="494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D32F5B61-CDFA-4A61-847C-809D8898E18B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17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 rot="10800000">
            <a:off x="0" y="5429250"/>
            <a:ext cx="9144000" cy="142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605" name="CaixaDeTexto 7"/>
          <p:cNvSpPr txBox="1">
            <a:spLocks noChangeArrowheads="1"/>
          </p:cNvSpPr>
          <p:nvPr/>
        </p:nvSpPr>
        <p:spPr bwMode="auto">
          <a:xfrm>
            <a:off x="0" y="2482516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8800" b="1" dirty="0">
                <a:latin typeface="Agency FB" pitchFamily="34" charset="0"/>
              </a:rPr>
              <a:t>DESPESA</a:t>
            </a:r>
          </a:p>
        </p:txBody>
      </p:sp>
      <p:pic>
        <p:nvPicPr>
          <p:cNvPr id="6" name="WordPictureWatermark22231033" descr="PAPEL TIMBRADO_SECRETARIAS_sem e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86106"/>
          <a:stretch>
            <a:fillRect/>
          </a:stretch>
        </p:blipFill>
        <p:spPr bwMode="auto">
          <a:xfrm>
            <a:off x="0" y="5368965"/>
            <a:ext cx="9144000" cy="1489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68A5AEA7-3F6B-4CBD-838B-1A04ADD7A87B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18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6150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52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Agency FB" pitchFamily="34" charset="0"/>
              </a:rPr>
              <a:t>Despesa</a:t>
            </a:r>
          </a:p>
        </p:txBody>
      </p:sp>
      <p:sp>
        <p:nvSpPr>
          <p:cNvPr id="6153" name="CaixaDeTexto 8"/>
          <p:cNvSpPr txBox="1">
            <a:spLocks noChangeArrowheads="1"/>
          </p:cNvSpPr>
          <p:nvPr/>
        </p:nvSpPr>
        <p:spPr bwMode="auto">
          <a:xfrm>
            <a:off x="0" y="78581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gency FB" pitchFamily="34" charset="0"/>
              </a:rPr>
              <a:t>Despesa Total </a:t>
            </a:r>
          </a:p>
          <a:p>
            <a:pPr algn="ctr"/>
            <a:r>
              <a:rPr lang="pt-BR" sz="3200" dirty="0">
                <a:latin typeface="Agency FB" pitchFamily="34" charset="0"/>
              </a:rPr>
              <a:t>Por Categoria Econômica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00936"/>
              </p:ext>
            </p:extLst>
          </p:nvPr>
        </p:nvGraphicFramePr>
        <p:xfrm>
          <a:off x="635000" y="1916832"/>
          <a:ext cx="8080375" cy="3097422"/>
        </p:xfrm>
        <a:graphic>
          <a:graphicData uri="http://schemas.openxmlformats.org/drawingml/2006/table">
            <a:tbl>
              <a:tblPr/>
              <a:tblGrid>
                <a:gridCol w="2601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4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94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5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90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30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Descrição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Dotação  Atualizada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Liquidado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Bimestre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Exercício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Corrente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630,78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111,54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544,83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86,37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20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Capital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139,10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20,86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55,73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40,06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38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Intra-orçamentária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49,58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6,72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48,05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96,91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7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Res. De Contingência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1,11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Despesa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820,57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139,12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648,61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683567" y="5756002"/>
            <a:ext cx="80318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Nota:</a:t>
            </a:r>
            <a:r>
              <a:rPr lang="pt-BR" sz="1200" dirty="0"/>
              <a:t> A coluna “%” demonstra o percentual liquidado no exercício frente a dotação atualizada no orçamento.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7646888" y="1287808"/>
            <a:ext cx="1136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pt-BR" sz="1200" b="1" dirty="0">
                <a:solidFill>
                  <a:srgbClr val="000000"/>
                </a:solidFill>
                <a:latin typeface="Calibri"/>
              </a:rPr>
              <a:t>Em Milhões R$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B338DFEF-4650-4702-B341-4378EB934D5B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19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6629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6631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Despesa</a:t>
            </a:r>
          </a:p>
        </p:txBody>
      </p:sp>
      <p:sp>
        <p:nvSpPr>
          <p:cNvPr id="26632" name="CaixaDeTexto 8"/>
          <p:cNvSpPr txBox="1">
            <a:spLocks noChangeArrowheads="1"/>
          </p:cNvSpPr>
          <p:nvPr/>
        </p:nvSpPr>
        <p:spPr bwMode="auto">
          <a:xfrm>
            <a:off x="357188" y="928689"/>
            <a:ext cx="4429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Dotação Atualizada x Realizado</a:t>
            </a:r>
          </a:p>
        </p:txBody>
      </p:sp>
      <p:sp>
        <p:nvSpPr>
          <p:cNvPr id="26633" name="CaixaDeTexto 9"/>
          <p:cNvSpPr txBox="1">
            <a:spLocks noChangeArrowheads="1"/>
          </p:cNvSpPr>
          <p:nvPr/>
        </p:nvSpPr>
        <p:spPr bwMode="auto">
          <a:xfrm>
            <a:off x="5214938" y="928689"/>
            <a:ext cx="3714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Participação no Realizado</a:t>
            </a:r>
          </a:p>
        </p:txBody>
      </p:sp>
      <p:graphicFrame>
        <p:nvGraphicFramePr>
          <p:cNvPr id="13" name="Gráfico 12"/>
          <p:cNvGraphicFramePr/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2147483647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636" name="Retângulo 10"/>
          <p:cNvSpPr>
            <a:spLocks noChangeArrowheads="1"/>
          </p:cNvSpPr>
          <p:nvPr/>
        </p:nvSpPr>
        <p:spPr bwMode="auto">
          <a:xfrm rot="-5400000">
            <a:off x="-373062" y="3270172"/>
            <a:ext cx="12144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"/>
            <a:r>
              <a:rPr lang="pt-BR" sz="1000" dirty="0">
                <a:solidFill>
                  <a:srgbClr val="000000"/>
                </a:solidFill>
              </a:rPr>
              <a:t>Em Milhões R$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848008445"/>
              </p:ext>
            </p:extLst>
          </p:nvPr>
        </p:nvGraphicFramePr>
        <p:xfrm>
          <a:off x="5214942" y="1571613"/>
          <a:ext cx="3714776" cy="464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53793293"/>
              </p:ext>
            </p:extLst>
          </p:nvPr>
        </p:nvGraphicFramePr>
        <p:xfrm>
          <a:off x="500235" y="1135286"/>
          <a:ext cx="4647829" cy="515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282718700"/>
              </p:ext>
            </p:extLst>
          </p:nvPr>
        </p:nvGraphicFramePr>
        <p:xfrm>
          <a:off x="4571786" y="851242"/>
          <a:ext cx="4320480" cy="50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6325C246-85CD-4C92-8B3A-BF8DEEF26209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2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2293" name="CaixaDeTexto 7"/>
          <p:cNvSpPr txBox="1">
            <a:spLocks noChangeArrowheads="1"/>
          </p:cNvSpPr>
          <p:nvPr/>
        </p:nvSpPr>
        <p:spPr bwMode="auto">
          <a:xfrm>
            <a:off x="0" y="1914117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8800" b="1" dirty="0">
                <a:latin typeface="Agency FB" pitchFamily="34" charset="0"/>
              </a:rPr>
              <a:t>FUNDAMENTOS</a:t>
            </a:r>
          </a:p>
          <a:p>
            <a:pPr algn="ctr"/>
            <a:r>
              <a:rPr lang="pt-BR" sz="8800" b="1" dirty="0">
                <a:latin typeface="Agency FB" pitchFamily="34" charset="0"/>
              </a:rPr>
              <a:t>E CONCEITOS</a:t>
            </a:r>
            <a:endParaRPr lang="pt-BR" sz="8800" dirty="0">
              <a:latin typeface="Agency FB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 rot="10800000">
            <a:off x="0" y="5429250"/>
            <a:ext cx="9144000" cy="142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99331" name="WordPictureWatermark22231033" descr="PAPEL TIMBRADO_SECRETARIAS_sem e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86106"/>
          <a:stretch>
            <a:fillRect/>
          </a:stretch>
        </p:blipFill>
        <p:spPr bwMode="auto">
          <a:xfrm>
            <a:off x="0" y="5368965"/>
            <a:ext cx="9144000" cy="1489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4A35BA5C-2192-4D68-8E44-18B3FEC38D76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20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7174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176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Despesa</a:t>
            </a:r>
          </a:p>
        </p:txBody>
      </p:sp>
      <p:sp>
        <p:nvSpPr>
          <p:cNvPr id="7177" name="CaixaDeTexto 8"/>
          <p:cNvSpPr txBox="1">
            <a:spLocks noChangeArrowheads="1"/>
          </p:cNvSpPr>
          <p:nvPr/>
        </p:nvSpPr>
        <p:spPr bwMode="auto">
          <a:xfrm>
            <a:off x="0" y="78581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gency FB" pitchFamily="34" charset="0"/>
              </a:rPr>
              <a:t>Despesa Correntes</a:t>
            </a:r>
          </a:p>
          <a:p>
            <a:pPr algn="ctr"/>
            <a:r>
              <a:rPr lang="pt-BR" sz="3200" dirty="0">
                <a:latin typeface="Agency FB" pitchFamily="34" charset="0"/>
              </a:rPr>
              <a:t>Por Natureza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05719"/>
              </p:ext>
            </p:extLst>
          </p:nvPr>
        </p:nvGraphicFramePr>
        <p:xfrm>
          <a:off x="323528" y="1772816"/>
          <a:ext cx="8571123" cy="3528391"/>
        </p:xfrm>
        <a:graphic>
          <a:graphicData uri="http://schemas.openxmlformats.org/drawingml/2006/table">
            <a:tbl>
              <a:tblPr/>
              <a:tblGrid>
                <a:gridCol w="33597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4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77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9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22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Descrição</a:t>
                      </a:r>
                    </a:p>
                  </a:txBody>
                  <a:tcPr marL="7167" marR="7167" marT="7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Dotação  Atualizada</a:t>
                      </a:r>
                    </a:p>
                  </a:txBody>
                  <a:tcPr marL="7167" marR="7167" marT="7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Liquidado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</a:t>
                      </a:r>
                    </a:p>
                  </a:txBody>
                  <a:tcPr marL="7167" marR="7167" marT="7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45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Bimestre</a:t>
                      </a:r>
                    </a:p>
                  </a:txBody>
                  <a:tcPr marL="7167" marR="7167" marT="7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Exercício</a:t>
                      </a:r>
                    </a:p>
                  </a:txBody>
                  <a:tcPr marL="7167" marR="7167" marT="71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8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Corrente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630,78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111,54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544,83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86,37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Pessoal / Encargos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250,64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57,63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246,34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98,28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9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Juros / Enc. da Dívida Int.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11,24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2,08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10,91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97,06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874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Outras Despesas Correntes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368,90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51,83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287,58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77,95</a:t>
                      </a:r>
                    </a:p>
                  </a:txBody>
                  <a:tcPr marL="7167" marR="7167" marT="71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14313" y="5783046"/>
            <a:ext cx="8606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Nota:</a:t>
            </a:r>
            <a:r>
              <a:rPr lang="pt-BR" sz="1200" dirty="0"/>
              <a:t> A coluna “%” demonstra o percentual liquidado no exercício frente a dotação atualizada no orçamento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7812360" y="1498970"/>
            <a:ext cx="1136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pt-BR" sz="1200" b="1" dirty="0">
                <a:solidFill>
                  <a:srgbClr val="000000"/>
                </a:solidFill>
                <a:latin typeface="Calibri"/>
              </a:rPr>
              <a:t>Em Milhões R$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33B96001-2C8C-4363-90EC-1E1FDFEE8F9B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21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198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200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Despesa</a:t>
            </a:r>
          </a:p>
        </p:txBody>
      </p:sp>
      <p:sp>
        <p:nvSpPr>
          <p:cNvPr id="8201" name="CaixaDeTexto 7"/>
          <p:cNvSpPr txBox="1">
            <a:spLocks noChangeArrowheads="1"/>
          </p:cNvSpPr>
          <p:nvPr/>
        </p:nvSpPr>
        <p:spPr bwMode="auto">
          <a:xfrm>
            <a:off x="0" y="78581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gency FB" pitchFamily="34" charset="0"/>
              </a:rPr>
              <a:t>Despesas de Capital</a:t>
            </a:r>
          </a:p>
          <a:p>
            <a:pPr algn="ctr"/>
            <a:r>
              <a:rPr lang="pt-BR" sz="3200" dirty="0">
                <a:latin typeface="Agency FB" pitchFamily="34" charset="0"/>
              </a:rPr>
              <a:t>Por Natureza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501035"/>
              </p:ext>
            </p:extLst>
          </p:nvPr>
        </p:nvGraphicFramePr>
        <p:xfrm>
          <a:off x="507209" y="1988839"/>
          <a:ext cx="8196618" cy="3456385"/>
        </p:xfrm>
        <a:graphic>
          <a:graphicData uri="http://schemas.openxmlformats.org/drawingml/2006/table">
            <a:tbl>
              <a:tblPr/>
              <a:tblGrid>
                <a:gridCol w="31124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9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76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76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72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17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958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Descrição</a:t>
                      </a:r>
                    </a:p>
                  </a:txBody>
                  <a:tcPr marL="9185" marR="9185" marT="9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Dotação  Atualizada</a:t>
                      </a:r>
                    </a:p>
                  </a:txBody>
                  <a:tcPr marL="9185" marR="9185" marT="9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Liquidado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9185" marR="9185" marT="9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4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Bimestre</a:t>
                      </a:r>
                    </a:p>
                  </a:txBody>
                  <a:tcPr marL="9185" marR="9185" marT="9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Exercício</a:t>
                      </a:r>
                    </a:p>
                  </a:txBody>
                  <a:tcPr marL="9185" marR="9185" marT="9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2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Capital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139,10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20,86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55,73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40,06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1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Investimento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130,10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19,58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46,93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36,07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990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Amortização da Dívida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9,00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1,28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8,80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97,78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05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7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Intra-orçamentária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49,58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6,73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48,05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96,91</a:t>
                      </a:r>
                    </a:p>
                  </a:txBody>
                  <a:tcPr marL="9185" marR="9185" marT="9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7569002" y="1700808"/>
            <a:ext cx="1136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pt-BR" sz="1200" b="1" dirty="0">
                <a:solidFill>
                  <a:srgbClr val="000000"/>
                </a:solidFill>
                <a:latin typeface="Calibri"/>
              </a:rPr>
              <a:t>Em Milhões R$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7843" y="5915484"/>
            <a:ext cx="8606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Nota:</a:t>
            </a:r>
            <a:r>
              <a:rPr lang="pt-BR" sz="1200" dirty="0"/>
              <a:t> A coluna “%” demonstra o percentual liquidado no exercício frente a dotação atualizada no orçamento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E6709E72-97A9-4C90-AE1C-68E166AEC705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22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8677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8679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Agency FB" pitchFamily="34" charset="0"/>
              </a:rPr>
              <a:t>Despesa</a:t>
            </a:r>
          </a:p>
        </p:txBody>
      </p:sp>
      <p:sp>
        <p:nvSpPr>
          <p:cNvPr id="8" name="CaixaDeTexto 8"/>
          <p:cNvSpPr txBox="1">
            <a:spLocks noChangeArrowheads="1"/>
          </p:cNvSpPr>
          <p:nvPr/>
        </p:nvSpPr>
        <p:spPr bwMode="auto">
          <a:xfrm>
            <a:off x="0" y="78581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Comparativo 2021/2022 (3º Quadrimestre)</a:t>
            </a:r>
          </a:p>
          <a:p>
            <a:pPr algn="ctr"/>
            <a:r>
              <a:rPr lang="pt-BR" sz="3200" dirty="0">
                <a:latin typeface="Agency FB" pitchFamily="34" charset="0"/>
              </a:rPr>
              <a:t>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19323"/>
              </p:ext>
            </p:extLst>
          </p:nvPr>
        </p:nvGraphicFramePr>
        <p:xfrm>
          <a:off x="457199" y="1696670"/>
          <a:ext cx="8435281" cy="3820563"/>
        </p:xfrm>
        <a:graphic>
          <a:graphicData uri="http://schemas.openxmlformats.org/drawingml/2006/table">
            <a:tbl>
              <a:tblPr/>
              <a:tblGrid>
                <a:gridCol w="1923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13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2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98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Descrição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3º Quadrimestre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3º Quadrimestre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21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Dotação Atualizada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Liquidado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Dotação Atualizada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Liquidado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5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Corrente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513,20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424,55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630,78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544,83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86,37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Capital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85,63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45,97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139,10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55,73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40,06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Intra-orçamentária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47,35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44,79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49,58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48,05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96,91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25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Res. de Contingência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3,07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1,11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Despesa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649,25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515,31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820,57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648,61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riângulo isósceles 12"/>
          <p:cNvSpPr/>
          <p:nvPr/>
        </p:nvSpPr>
        <p:spPr>
          <a:xfrm>
            <a:off x="1611606" y="5755000"/>
            <a:ext cx="142875" cy="17384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4" name="Retângulo 3"/>
          <p:cNvSpPr/>
          <p:nvPr/>
        </p:nvSpPr>
        <p:spPr>
          <a:xfrm>
            <a:off x="395536" y="5703425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Nota:</a:t>
            </a:r>
            <a:r>
              <a:rPr lang="pt-BR" sz="1200" dirty="0"/>
              <a:t> A coluna “     %” demonstra a variação percentual do liquidado entre os quadrimestres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69002" y="1419673"/>
            <a:ext cx="1136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pt-BR" sz="1200" b="1" dirty="0">
                <a:solidFill>
                  <a:srgbClr val="000000"/>
                </a:solidFill>
                <a:latin typeface="Calibri"/>
              </a:rPr>
              <a:t>Em Milhões R$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D7F9B19B-7D25-4176-A371-9D5C5095DEAA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23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2533" name="CaixaDeTexto 5"/>
          <p:cNvSpPr txBox="1">
            <a:spLocks noChangeArrowheads="1"/>
          </p:cNvSpPr>
          <p:nvPr/>
        </p:nvSpPr>
        <p:spPr bwMode="auto">
          <a:xfrm>
            <a:off x="-207761" y="6478787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</a:t>
            </a:r>
            <a:r>
              <a:rPr lang="pt-BR" sz="1400" b="1" dirty="0" smtClean="0">
                <a:solidFill>
                  <a:schemeClr val="bg1"/>
                </a:solidFill>
                <a:latin typeface="Agency FB" pitchFamily="34" charset="0"/>
              </a:rPr>
              <a:t>3º  </a:t>
            </a:r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4807" y="-9663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535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Despesa</a:t>
            </a:r>
          </a:p>
        </p:txBody>
      </p:sp>
      <p:sp>
        <p:nvSpPr>
          <p:cNvPr id="22536" name="CaixaDeTexto 7"/>
          <p:cNvSpPr txBox="1">
            <a:spLocks noChangeArrowheads="1"/>
          </p:cNvSpPr>
          <p:nvPr/>
        </p:nvSpPr>
        <p:spPr bwMode="auto">
          <a:xfrm>
            <a:off x="285750" y="1000125"/>
            <a:ext cx="52863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Comparativo 2021/2022  </a:t>
            </a:r>
          </a:p>
          <a:p>
            <a:pPr algn="ctr"/>
            <a:r>
              <a:rPr lang="pt-BR" dirty="0" smtClean="0">
                <a:latin typeface="Agency FB" pitchFamily="34" charset="0"/>
              </a:rPr>
              <a:t>3º </a:t>
            </a:r>
            <a:r>
              <a:rPr lang="pt-BR" dirty="0">
                <a:latin typeface="Agency FB" pitchFamily="34" charset="0"/>
              </a:rPr>
              <a:t>Quadrimestre (Liquidado) </a:t>
            </a:r>
          </a:p>
        </p:txBody>
      </p:sp>
      <p:graphicFrame>
        <p:nvGraphicFramePr>
          <p:cNvPr id="9" name="Gráfico 8"/>
          <p:cNvGraphicFramePr/>
          <p:nvPr/>
        </p:nvGraphicFramePr>
        <p:xfrm>
          <a:off x="2147483647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8" name="CaixaDeTexto 9"/>
          <p:cNvSpPr txBox="1">
            <a:spLocks noChangeArrowheads="1"/>
          </p:cNvSpPr>
          <p:nvPr/>
        </p:nvSpPr>
        <p:spPr bwMode="auto">
          <a:xfrm>
            <a:off x="6357938" y="1000126"/>
            <a:ext cx="257175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Variação no</a:t>
            </a:r>
          </a:p>
          <a:p>
            <a:pPr algn="ctr"/>
            <a:r>
              <a:rPr lang="pt-BR" sz="3200" dirty="0">
                <a:latin typeface="Agency FB" pitchFamily="34" charset="0"/>
              </a:rPr>
              <a:t>Quadrimestre</a:t>
            </a:r>
          </a:p>
          <a:p>
            <a:pPr algn="ctr"/>
            <a:r>
              <a:rPr lang="pt-BR" dirty="0">
                <a:latin typeface="Agency FB" pitchFamily="34" charset="0"/>
              </a:rPr>
              <a:t>Liquidado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063239" y="2742010"/>
            <a:ext cx="1571636" cy="61555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25,87%</a:t>
            </a:r>
            <a:endParaRPr lang="pt-BR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22542" name="Picture 2" descr="C:\Users\pmj\AppData\Local\Microsoft\Windows\Temporary Internet Files\Content.IE5\E6ZKTXR0\MC900442145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390" y="2611439"/>
            <a:ext cx="8477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Retângulo 10"/>
          <p:cNvSpPr>
            <a:spLocks noChangeArrowheads="1"/>
          </p:cNvSpPr>
          <p:nvPr/>
        </p:nvSpPr>
        <p:spPr bwMode="auto">
          <a:xfrm rot="-5400000">
            <a:off x="-373062" y="3270172"/>
            <a:ext cx="12144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"/>
            <a:r>
              <a:rPr lang="pt-BR" sz="1000">
                <a:solidFill>
                  <a:srgbClr val="000000"/>
                </a:solidFill>
              </a:rPr>
              <a:t>Em Milhões R$</a:t>
            </a: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808796205"/>
              </p:ext>
            </p:extLst>
          </p:nvPr>
        </p:nvGraphicFramePr>
        <p:xfrm>
          <a:off x="682778" y="1721203"/>
          <a:ext cx="5951046" cy="494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007FD9C1-4941-42FD-B384-4731D904EC6E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24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0725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27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Agency FB" pitchFamily="34" charset="0"/>
              </a:rPr>
              <a:t>Despesa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0" y="78581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Principais Despesas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-2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Despesa</a:t>
            </a:r>
            <a:endParaRPr lang="pt-BR" sz="4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37101"/>
              </p:ext>
            </p:extLst>
          </p:nvPr>
        </p:nvGraphicFramePr>
        <p:xfrm>
          <a:off x="503352" y="1772816"/>
          <a:ext cx="8389128" cy="3361159"/>
        </p:xfrm>
        <a:graphic>
          <a:graphicData uri="http://schemas.openxmlformats.org/drawingml/2006/table">
            <a:tbl>
              <a:tblPr/>
              <a:tblGrid>
                <a:gridCol w="37717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9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31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51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Descrição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Dotação  Atualizada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Liquidado</a:t>
                      </a:r>
                    </a:p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até</a:t>
                      </a:r>
                      <a:r>
                        <a:rPr lang="pt-BR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o Bimestre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99" marR="9199" marT="9199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5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Saúde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138,64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114,34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82,47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5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Educação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204,27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155,95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76,34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2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Urbanismo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155,37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101,63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65,41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30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Previdência Social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40,97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38,70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94,45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630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Administração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64,12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47,76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74,48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95536" y="5799565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Nota:</a:t>
            </a:r>
            <a:r>
              <a:rPr lang="pt-BR" sz="1200" dirty="0"/>
              <a:t> A coluna “%” demonstra o percentual liquidado no exercício frente a dotação atualizada no orçamento.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569002" y="1508681"/>
            <a:ext cx="1136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pt-BR" sz="1200" b="1" dirty="0">
                <a:solidFill>
                  <a:srgbClr val="000000"/>
                </a:solidFill>
                <a:latin typeface="Calibri"/>
              </a:rPr>
              <a:t>Em Milhões R$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D6247942-066F-4A02-A81B-979309E33F86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25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 rot="10800000">
            <a:off x="0" y="5429250"/>
            <a:ext cx="9144000" cy="142875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797" name="CaixaDeTexto 7"/>
          <p:cNvSpPr txBox="1">
            <a:spLocks noChangeArrowheads="1"/>
          </p:cNvSpPr>
          <p:nvPr/>
        </p:nvSpPr>
        <p:spPr bwMode="auto">
          <a:xfrm>
            <a:off x="0" y="2553954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8800" b="1" dirty="0">
                <a:latin typeface="Agency FB" pitchFamily="34" charset="0"/>
              </a:rPr>
              <a:t>LIMITES</a:t>
            </a:r>
          </a:p>
        </p:txBody>
      </p:sp>
      <p:pic>
        <p:nvPicPr>
          <p:cNvPr id="6" name="WordPictureWatermark22231033" descr="PAPEL TIMBRADO_SECRETARIAS_sem e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86106"/>
          <a:stretch>
            <a:fillRect/>
          </a:stretch>
        </p:blipFill>
        <p:spPr bwMode="auto">
          <a:xfrm>
            <a:off x="0" y="5368965"/>
            <a:ext cx="9144000" cy="148903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C0F949F0-AFED-4CE0-900C-D3C5D57B54AC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26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5845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5847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Agency FB" pitchFamily="34" charset="0"/>
              </a:rPr>
              <a:t>Limites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00430" y="3286125"/>
            <a:ext cx="142876" cy="20717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786578" y="3214686"/>
            <a:ext cx="142876" cy="20717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000760" y="1928803"/>
            <a:ext cx="1785950" cy="1857388"/>
          </a:xfrm>
          <a:prstGeom prst="ellipse">
            <a:avLst/>
          </a:prstGeom>
          <a:solidFill>
            <a:schemeClr val="bg1"/>
          </a:solidFill>
          <a:ln w="1016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857" name="CaixaDeTexto 10"/>
          <p:cNvSpPr txBox="1">
            <a:spLocks noChangeArrowheads="1"/>
          </p:cNvSpPr>
          <p:nvPr/>
        </p:nvSpPr>
        <p:spPr bwMode="auto">
          <a:xfrm>
            <a:off x="6215063" y="2286000"/>
            <a:ext cx="1357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/>
              <a:t>120% </a:t>
            </a:r>
          </a:p>
          <a:p>
            <a:pPr algn="ctr"/>
            <a:r>
              <a:rPr lang="pt-BR" sz="3200" b="1"/>
              <a:t>RCL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357290" y="3214686"/>
            <a:ext cx="142876" cy="20717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71472" y="1928803"/>
            <a:ext cx="1785950" cy="1857388"/>
          </a:xfrm>
          <a:prstGeom prst="ellipse">
            <a:avLst/>
          </a:prstGeom>
          <a:solidFill>
            <a:schemeClr val="bg1"/>
          </a:solidFill>
          <a:ln w="1016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864" name="CaixaDeTexto 14"/>
          <p:cNvSpPr txBox="1">
            <a:spLocks noChangeArrowheads="1"/>
          </p:cNvSpPr>
          <p:nvPr/>
        </p:nvSpPr>
        <p:spPr bwMode="auto">
          <a:xfrm>
            <a:off x="785813" y="2286000"/>
            <a:ext cx="1357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/>
              <a:t>54% </a:t>
            </a:r>
          </a:p>
          <a:p>
            <a:pPr algn="ctr"/>
            <a:r>
              <a:rPr lang="pt-BR" sz="3200" b="1"/>
              <a:t>RCL</a:t>
            </a:r>
          </a:p>
        </p:txBody>
      </p:sp>
      <p:sp>
        <p:nvSpPr>
          <p:cNvPr id="35865" name="CaixaDeTexto 15"/>
          <p:cNvSpPr txBox="1">
            <a:spLocks noChangeArrowheads="1"/>
          </p:cNvSpPr>
          <p:nvPr/>
        </p:nvSpPr>
        <p:spPr bwMode="auto">
          <a:xfrm>
            <a:off x="785813" y="1071563"/>
            <a:ext cx="3714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latin typeface="Agency FB" pitchFamily="34" charset="0"/>
              </a:rPr>
              <a:t>Pessoal</a:t>
            </a:r>
          </a:p>
        </p:txBody>
      </p:sp>
      <p:sp>
        <p:nvSpPr>
          <p:cNvPr id="35866" name="CaixaDeTexto 16"/>
          <p:cNvSpPr txBox="1">
            <a:spLocks noChangeArrowheads="1"/>
          </p:cNvSpPr>
          <p:nvPr/>
        </p:nvSpPr>
        <p:spPr bwMode="auto">
          <a:xfrm>
            <a:off x="4929190" y="1071563"/>
            <a:ext cx="4071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latin typeface="Agency FB" pitchFamily="34" charset="0"/>
              </a:rPr>
              <a:t>Dívida</a:t>
            </a:r>
          </a:p>
        </p:txBody>
      </p:sp>
      <p:sp>
        <p:nvSpPr>
          <p:cNvPr id="18" name="Retângulo de cantos arredondados 17"/>
          <p:cNvSpPr/>
          <p:nvPr/>
        </p:nvSpPr>
        <p:spPr>
          <a:xfrm rot="2561174">
            <a:off x="2833520" y="2105350"/>
            <a:ext cx="1494310" cy="1518271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870" name="CaixaDeTexto 18"/>
          <p:cNvSpPr txBox="1">
            <a:spLocks noChangeArrowheads="1"/>
          </p:cNvSpPr>
          <p:nvPr/>
        </p:nvSpPr>
        <p:spPr bwMode="auto">
          <a:xfrm>
            <a:off x="2714625" y="2300288"/>
            <a:ext cx="1785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/>
              <a:t>51,3% </a:t>
            </a:r>
          </a:p>
          <a:p>
            <a:pPr algn="ctr"/>
            <a:r>
              <a:rPr lang="pt-BR" sz="3200" b="1" dirty="0"/>
              <a:t>RCL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6673D01E-7DB0-4147-B683-A04CC449F03D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27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6869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871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RCL – Receita Corrente Liquida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7189" y="1066085"/>
            <a:ext cx="8429625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dirty="0">
                <a:latin typeface="+mn-lt"/>
              </a:rPr>
              <a:t>O principal objetivo da RCL é servir de parâmetro para o montante da reserva de contingência e para os limites da despesa total com pessoal, da dívida consolidada líquida, das operações de crédito, do serviço da dívida, das operações de crédito por antecipação de receita orçamentária e das garantias do ente da Federação. Os limites foram estabelecidos em parte pela Lei de Responsabilidade Fiscal – LRF, em parte por Resoluções do Senado Federal.</a:t>
            </a:r>
          </a:p>
          <a:p>
            <a:pPr algn="just">
              <a:defRPr/>
            </a:pPr>
            <a:endParaRPr lang="pt-BR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400F282E-28C2-49A3-A334-6F97CDCB9BE3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28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222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</a:t>
            </a:r>
            <a:r>
              <a:rPr lang="pt-BR" sz="1400" b="1" dirty="0" smtClean="0">
                <a:solidFill>
                  <a:schemeClr val="bg1"/>
                </a:solidFill>
                <a:latin typeface="Agency FB" pitchFamily="34" charset="0"/>
              </a:rPr>
              <a:t>3º  </a:t>
            </a:r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224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Agency FB" pitchFamily="34" charset="0"/>
              </a:rPr>
              <a:t>RCL – Receita Corrente Liquida</a:t>
            </a:r>
          </a:p>
        </p:txBody>
      </p:sp>
      <p:sp>
        <p:nvSpPr>
          <p:cNvPr id="9225" name="CaixaDeTexto 7"/>
          <p:cNvSpPr txBox="1">
            <a:spLocks noChangeArrowheads="1"/>
          </p:cNvSpPr>
          <p:nvPr/>
        </p:nvSpPr>
        <p:spPr bwMode="auto">
          <a:xfrm>
            <a:off x="0" y="78545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JAN A DEZ/2022</a:t>
            </a:r>
          </a:p>
          <a:p>
            <a:pPr algn="ctr"/>
            <a:endParaRPr lang="pt-BR" sz="3200" dirty="0">
              <a:latin typeface="Agency FB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518340"/>
              </p:ext>
            </p:extLst>
          </p:nvPr>
        </p:nvGraphicFramePr>
        <p:xfrm>
          <a:off x="1150717" y="1772816"/>
          <a:ext cx="6624736" cy="4284425"/>
        </p:xfrm>
        <a:graphic>
          <a:graphicData uri="http://schemas.openxmlformats.org/drawingml/2006/table">
            <a:tbl>
              <a:tblPr/>
              <a:tblGrid>
                <a:gridCol w="5579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5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26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Descrição 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Total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Administração Direta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819,62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Subtotal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 - ) Deduções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135,32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Contrib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. Serv. Reg. 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Própr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. Previdência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20,36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Compensação Financ. Entre Reg. Prev.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0,82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FUNDEB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21,35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Ganhos com Aplicação Financeira do RPPS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92,79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Subtotal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684,30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Receita Corrente Líquida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 - ) Transferências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obrigatórias da União relativas às emendas individuais (§ 13, art. 166 da CF)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1,45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Receita Corrente Líquida Ajustada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682,85</a:t>
                      </a:r>
                    </a:p>
                  </a:txBody>
                  <a:tcPr marL="8991" marR="8991" marT="89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6660232" y="1471878"/>
            <a:ext cx="1136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pt-BR" sz="1200" b="1" dirty="0">
                <a:solidFill>
                  <a:srgbClr val="000000"/>
                </a:solidFill>
                <a:latin typeface="Calibri"/>
              </a:rPr>
              <a:t>Em Milhões R$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D27DECCD-267D-4918-B1FD-711D55590ED2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29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8918" name="CaixaDeTexto 7"/>
          <p:cNvSpPr txBox="1">
            <a:spLocks noChangeArrowheads="1"/>
          </p:cNvSpPr>
          <p:nvPr/>
        </p:nvSpPr>
        <p:spPr bwMode="auto">
          <a:xfrm>
            <a:off x="4357718" y="928670"/>
            <a:ext cx="457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8800" b="1" dirty="0">
                <a:latin typeface="Agency FB" pitchFamily="34" charset="0"/>
              </a:rPr>
              <a:t>LIMITES COM</a:t>
            </a:r>
          </a:p>
          <a:p>
            <a:pPr algn="ctr"/>
            <a:r>
              <a:rPr lang="pt-BR" sz="8800" b="1" dirty="0">
                <a:latin typeface="Agency FB" pitchFamily="34" charset="0"/>
              </a:rPr>
              <a:t>PESSOAL</a:t>
            </a:r>
          </a:p>
        </p:txBody>
      </p:sp>
      <p:pic>
        <p:nvPicPr>
          <p:cNvPr id="8" name="WordPictureWatermark22231033" descr="PAPEL TIMBRADO_SECRETARIAS_sem e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86106"/>
          <a:stretch>
            <a:fillRect/>
          </a:stretch>
        </p:blipFill>
        <p:spPr bwMode="auto">
          <a:xfrm>
            <a:off x="23462" y="5368966"/>
            <a:ext cx="9144000" cy="1489035"/>
          </a:xfrm>
          <a:prstGeom prst="rect">
            <a:avLst/>
          </a:prstGeom>
          <a:noFill/>
        </p:spPr>
      </p:pic>
      <p:sp>
        <p:nvSpPr>
          <p:cNvPr id="2" name="AutoShape 2" descr="Resultado de imagem para despesa com pessoal"/>
          <p:cNvSpPr>
            <a:spLocks noChangeAspect="1" noChangeArrowheads="1"/>
          </p:cNvSpPr>
          <p:nvPr/>
        </p:nvSpPr>
        <p:spPr bwMode="auto">
          <a:xfrm>
            <a:off x="1043608" y="1844823"/>
            <a:ext cx="2952328" cy="295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5300" name="Picture 4" descr="Resultado de imagem para despesas com pesso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9657"/>
            <a:ext cx="4572508" cy="46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" y="6415543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CBE3E039-55DB-480E-B2EB-E47B16A7C3F2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3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3317" name="CaixaDeTexto 5"/>
          <p:cNvSpPr txBox="1">
            <a:spLocks noChangeArrowheads="1"/>
          </p:cNvSpPr>
          <p:nvPr/>
        </p:nvSpPr>
        <p:spPr bwMode="auto">
          <a:xfrm>
            <a:off x="-36512" y="566124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1º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319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Fundamentos Legais e Conceitos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7189" y="928688"/>
            <a:ext cx="8429625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latin typeface="+mn-lt"/>
              </a:rPr>
              <a:t>Lei de Responsabilidade Fiscal</a:t>
            </a: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r>
              <a:rPr lang="pt-BR" sz="2400" dirty="0">
                <a:latin typeface="+mn-lt"/>
              </a:rPr>
              <a:t>Art. 9º -...</a:t>
            </a: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r>
              <a:rPr lang="pt-BR" sz="2400" dirty="0">
                <a:latin typeface="+mn-lt"/>
              </a:rPr>
              <a:t>§4º - Até o final dos meses de maio, setembro e fevereiro, o Poder Executivo demonstrará e avaliará o cumprimento das metas fiscais de cada quadrimestre, em audiência pública na comissão referida no §3º do art. 166 da Constituição ou equivalente nas Casas Legislativas estaduais e municipais.</a:t>
            </a:r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-14649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</a:t>
            </a:r>
            <a:r>
              <a:rPr lang="pt-BR" sz="1400" b="1" dirty="0" smtClean="0">
                <a:solidFill>
                  <a:schemeClr val="bg1"/>
                </a:solidFill>
                <a:latin typeface="Agency FB" pitchFamily="34" charset="0"/>
              </a:rPr>
              <a:t>3º  </a:t>
            </a:r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Quadrimestre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007FD9C1-4941-42FD-B384-4731D904EC6E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30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0725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27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Limites com Pessoal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0" y="78581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Gastos com Pessoal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80982"/>
              </p:ext>
            </p:extLst>
          </p:nvPr>
        </p:nvGraphicFramePr>
        <p:xfrm>
          <a:off x="467544" y="1844824"/>
          <a:ext cx="6912768" cy="3319392"/>
        </p:xfrm>
        <a:graphic>
          <a:graphicData uri="http://schemas.openxmlformats.org/drawingml/2006/table">
            <a:tbl>
              <a:tblPr/>
              <a:tblGrid>
                <a:gridCol w="3776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8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5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187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Receita Corrente Líquida</a:t>
                      </a:r>
                    </a:p>
                  </a:txBody>
                  <a:tcPr marL="6718" marR="6718" marT="6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Exercício Anterior </a:t>
                      </a:r>
                    </a:p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544,28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 Black"/>
                      </a:endParaRPr>
                    </a:p>
                  </a:txBody>
                  <a:tcPr marL="6718" marR="6718" marT="6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3º Quadrimestre</a:t>
                      </a:r>
                    </a:p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682,85</a:t>
                      </a:r>
                    </a:p>
                  </a:txBody>
                  <a:tcPr marL="6718" marR="6718" marT="6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6718" marR="6718" marT="6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4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R$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Black"/>
                        </a:rPr>
                        <a:t>%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R$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24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Despesas Líquidas Totais com Pessoal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213,46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39,22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latin typeface="Arial Black" panose="020B0A04020102020204" pitchFamily="34" charset="0"/>
                        </a:rPr>
                        <a:t>259,02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latin typeface="Arial Black" panose="020B0A04020102020204" pitchFamily="34" charset="0"/>
                        </a:rPr>
                        <a:t>37,93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24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Limite Prudencial 95% (par. Ún. Art. 22 LRF)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279,21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51,30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latin typeface="Arial Black" panose="020B0A04020102020204" pitchFamily="34" charset="0"/>
                        </a:rPr>
                        <a:t>350,30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latin typeface="Arial Black" panose="020B0A04020102020204" pitchFamily="34" charset="0"/>
                        </a:rPr>
                        <a:t>51,30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2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Limite Legal (art. 20 LRF)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293,91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54,00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latin typeface="Arial Black" panose="020B0A04020102020204" pitchFamily="34" charset="0"/>
                        </a:rPr>
                        <a:t>368,74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>
                          <a:latin typeface="Arial Black" panose="020B0A04020102020204" pitchFamily="34" charset="0"/>
                        </a:rPr>
                        <a:t>54,00</a:t>
                      </a:r>
                    </a:p>
                  </a:txBody>
                  <a:tcPr marL="6718" marR="6718" marT="6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007FD9C1-4941-42FD-B384-4731D904EC6E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31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0725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</a:t>
            </a:r>
            <a:r>
              <a:rPr lang="pt-BR" sz="1400" b="1" dirty="0" smtClean="0">
                <a:solidFill>
                  <a:schemeClr val="bg1"/>
                </a:solidFill>
                <a:latin typeface="Agency FB" pitchFamily="34" charset="0"/>
              </a:rPr>
              <a:t>3º  </a:t>
            </a:r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27" name="CaixaDeTexto 12"/>
          <p:cNvSpPr txBox="1">
            <a:spLocks noChangeArrowheads="1"/>
          </p:cNvSpPr>
          <p:nvPr/>
        </p:nvSpPr>
        <p:spPr bwMode="auto">
          <a:xfrm>
            <a:off x="214315" y="128826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Limites com Pessoal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51049" y="74677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Gastos com Pessoal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290713176"/>
              </p:ext>
            </p:extLst>
          </p:nvPr>
        </p:nvGraphicFramePr>
        <p:xfrm>
          <a:off x="792290" y="1292513"/>
          <a:ext cx="8424936" cy="506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99224BBC-894A-4AB8-B018-68E0642EB750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32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9942" name="CaixaDeTexto 7"/>
          <p:cNvSpPr txBox="1">
            <a:spLocks noChangeArrowheads="1"/>
          </p:cNvSpPr>
          <p:nvPr/>
        </p:nvSpPr>
        <p:spPr bwMode="auto">
          <a:xfrm>
            <a:off x="4572000" y="560388"/>
            <a:ext cx="457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8800" b="1">
                <a:latin typeface="Agency FB" pitchFamily="34" charset="0"/>
              </a:rPr>
              <a:t>LIMITES COM</a:t>
            </a:r>
          </a:p>
          <a:p>
            <a:pPr algn="ctr"/>
            <a:r>
              <a:rPr lang="pt-BR" sz="8800" b="1">
                <a:latin typeface="Agency FB" pitchFamily="34" charset="0"/>
              </a:rPr>
              <a:t>A DÍVIDA</a:t>
            </a:r>
          </a:p>
        </p:txBody>
      </p:sp>
      <p:pic>
        <p:nvPicPr>
          <p:cNvPr id="10" name="WordPictureWatermark22231033" descr="PAPEL TIMBRADO_SECRETARIAS_sem e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86106"/>
          <a:stretch>
            <a:fillRect/>
          </a:stretch>
        </p:blipFill>
        <p:spPr bwMode="auto">
          <a:xfrm>
            <a:off x="0" y="5368965"/>
            <a:ext cx="9144000" cy="1489035"/>
          </a:xfrm>
          <a:prstGeom prst="rect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033508"/>
            <a:ext cx="3600400" cy="368186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007FD9C1-4941-42FD-B384-4731D904EC6E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33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0725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27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Limites com a Dívida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482173" y="1222970"/>
            <a:ext cx="1714512" cy="1714512"/>
            <a:chOff x="264001" y="1527293"/>
            <a:chExt cx="1785950" cy="1857388"/>
          </a:xfrm>
        </p:grpSpPr>
        <p:sp>
          <p:nvSpPr>
            <p:cNvPr id="23" name="Elipse 22"/>
            <p:cNvSpPr/>
            <p:nvPr/>
          </p:nvSpPr>
          <p:spPr>
            <a:xfrm>
              <a:off x="264001" y="1527293"/>
              <a:ext cx="1785950" cy="1857388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02785" y="1822250"/>
              <a:ext cx="1357322" cy="116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/>
                <a:t>120% </a:t>
              </a:r>
            </a:p>
            <a:p>
              <a:pPr algn="ctr"/>
              <a:r>
                <a:rPr lang="pt-BR" sz="3200" b="1" dirty="0"/>
                <a:t>RCL</a:t>
              </a:r>
            </a:p>
          </p:txBody>
        </p:sp>
      </p:grpSp>
      <p:sp>
        <p:nvSpPr>
          <p:cNvPr id="27" name="Retângulo 26"/>
          <p:cNvSpPr/>
          <p:nvPr/>
        </p:nvSpPr>
        <p:spPr>
          <a:xfrm>
            <a:off x="7643834" y="1349326"/>
            <a:ext cx="12144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>
              <a:defRPr/>
            </a:pPr>
            <a:r>
              <a:rPr lang="pt-BR" sz="1000" dirty="0">
                <a:solidFill>
                  <a:srgbClr val="000000"/>
                </a:solidFill>
              </a:rPr>
              <a:t>Em Milhões R$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994928" y="733773"/>
            <a:ext cx="40719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Evolução da Dívida</a:t>
            </a:r>
          </a:p>
          <a:p>
            <a:pPr algn="ctr"/>
            <a:endParaRPr lang="pt-BR" dirty="0">
              <a:latin typeface="Agency FB" pitchFamily="34" charset="0"/>
            </a:endParaRPr>
          </a:p>
        </p:txBody>
      </p:sp>
      <p:sp>
        <p:nvSpPr>
          <p:cNvPr id="29" name="Seta em curva para baixo 28"/>
          <p:cNvSpPr/>
          <p:nvPr/>
        </p:nvSpPr>
        <p:spPr>
          <a:xfrm>
            <a:off x="7535678" y="2454507"/>
            <a:ext cx="1143008" cy="642943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452890" y="1787839"/>
            <a:ext cx="12858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∆ </a:t>
            </a:r>
          </a:p>
          <a:p>
            <a:pPr algn="ctr"/>
            <a:r>
              <a:rPr lang="pt-BR" sz="1600" dirty="0" smtClean="0"/>
              <a:t>-4,56%</a:t>
            </a:r>
            <a:endParaRPr lang="pt-BR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92576"/>
              </p:ext>
            </p:extLst>
          </p:nvPr>
        </p:nvGraphicFramePr>
        <p:xfrm>
          <a:off x="187798" y="3356992"/>
          <a:ext cx="4164188" cy="2159700"/>
        </p:xfrm>
        <a:graphic>
          <a:graphicData uri="http://schemas.openxmlformats.org/drawingml/2006/table">
            <a:tbl>
              <a:tblPr/>
              <a:tblGrid>
                <a:gridCol w="2866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7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19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Milhões  R$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RCL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682,85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DÍVIDA CONSOLIDADA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89,96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COMPROMETIMENTO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13,17%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LIMITE Máximo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819,43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234783353"/>
              </p:ext>
            </p:extLst>
          </p:nvPr>
        </p:nvGraphicFramePr>
        <p:xfrm>
          <a:off x="4470102" y="1522095"/>
          <a:ext cx="4286248" cy="469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007FD9C1-4941-42FD-B384-4731D904EC6E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34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0725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27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Limites com a Dívida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14315" y="95438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Estoque da Dívida em relação a RCL</a:t>
            </a:r>
          </a:p>
          <a:p>
            <a:pPr algn="ctr"/>
            <a:endParaRPr lang="pt-BR" dirty="0">
              <a:latin typeface="Agency FB" pitchFamily="34" charset="0"/>
            </a:endParaRPr>
          </a:p>
        </p:txBody>
      </p:sp>
      <p:sp>
        <p:nvSpPr>
          <p:cNvPr id="13" name="Seta em curva para baixo 12"/>
          <p:cNvSpPr/>
          <p:nvPr/>
        </p:nvSpPr>
        <p:spPr>
          <a:xfrm>
            <a:off x="6289989" y="2051353"/>
            <a:ext cx="1800200" cy="857256"/>
          </a:xfrm>
          <a:prstGeom prst="curved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570372" y="230830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∆</a:t>
            </a:r>
          </a:p>
          <a:p>
            <a:pPr algn="ctr"/>
            <a:r>
              <a:rPr lang="pt-BR" dirty="0" smtClean="0"/>
              <a:t>23,96%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7342384" y="3349242"/>
            <a:ext cx="714380" cy="8640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8078760"/>
              </p:ext>
            </p:extLst>
          </p:nvPr>
        </p:nvGraphicFramePr>
        <p:xfrm>
          <a:off x="1051243" y="1950453"/>
          <a:ext cx="7164070" cy="407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ângulo 15"/>
          <p:cNvSpPr/>
          <p:nvPr/>
        </p:nvSpPr>
        <p:spPr>
          <a:xfrm>
            <a:off x="6213182" y="3125801"/>
            <a:ext cx="714380" cy="8640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B8C333AB-4C44-405E-8666-48D2BF089477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35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 rot="10800000">
            <a:off x="0" y="5429250"/>
            <a:ext cx="9144000" cy="142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7893" name="CaixaDeTexto 7"/>
          <p:cNvSpPr txBox="1">
            <a:spLocks noChangeArrowheads="1"/>
          </p:cNvSpPr>
          <p:nvPr/>
        </p:nvSpPr>
        <p:spPr bwMode="auto">
          <a:xfrm>
            <a:off x="0" y="2500306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8800" b="1" dirty="0">
                <a:latin typeface="Agency FB" pitchFamily="34" charset="0"/>
              </a:rPr>
              <a:t>RESULTADOS</a:t>
            </a:r>
          </a:p>
        </p:txBody>
      </p:sp>
      <p:pic>
        <p:nvPicPr>
          <p:cNvPr id="6" name="WordPictureWatermark22231033" descr="PAPEL TIMBRADO_SECRETARIAS_sem e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86106"/>
          <a:stretch>
            <a:fillRect/>
          </a:stretch>
        </p:blipFill>
        <p:spPr bwMode="auto">
          <a:xfrm>
            <a:off x="0" y="5368965"/>
            <a:ext cx="9144000" cy="1489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6673D01E-7DB0-4147-B683-A04CC449F03D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36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6869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871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Resultados - Primário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7189" y="928690"/>
            <a:ext cx="8429625" cy="384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+mn-lt"/>
              </a:rPr>
              <a:t>O resultado primário representa a diferença entre as receitas e as despesas primárias. Sua apuração fornece uma melhor avaliação do impacto da política fiscal em execução pelo ente da Federação. Superávits primários, que são direcionados para o pagamento de serviços da dívida, contribuem para a redução do estoque total da dívida líquida. </a:t>
            </a:r>
            <a:endParaRPr lang="pt-BR" sz="2800" dirty="0">
              <a:latin typeface="+mn-lt"/>
            </a:endParaRPr>
          </a:p>
          <a:p>
            <a:pPr algn="just">
              <a:defRPr/>
            </a:pPr>
            <a:endParaRPr lang="pt-BR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6673D01E-7DB0-4147-B683-A04CC449F03D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37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6869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871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Resultados - Primário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19516"/>
              </p:ext>
            </p:extLst>
          </p:nvPr>
        </p:nvGraphicFramePr>
        <p:xfrm>
          <a:off x="472594" y="1403703"/>
          <a:ext cx="8198812" cy="4407783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6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02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41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99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96995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Milhões  R$</a:t>
                      </a:r>
                    </a:p>
                  </a:txBody>
                  <a:tcPr marL="5361" marR="5361" marT="5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5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RECEITAS FISCAIS</a:t>
                      </a:r>
                    </a:p>
                  </a:txBody>
                  <a:tcPr marL="5361" marR="5361" marT="5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3° Q - 2021</a:t>
                      </a: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3°Q - 2022</a:t>
                      </a: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05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PREVISÃO ATUALIZADA</a:t>
                      </a:r>
                    </a:p>
                  </a:txBody>
                  <a:tcPr marL="5361" marR="5361" marT="5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REALIZADO</a:t>
                      </a:r>
                    </a:p>
                  </a:txBody>
                  <a:tcPr marL="5361" marR="5361" marT="5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PREVISÃO ATUALIZADA</a:t>
                      </a:r>
                    </a:p>
                  </a:txBody>
                  <a:tcPr marL="5361" marR="5361" marT="5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REALIZADO</a:t>
                      </a:r>
                    </a:p>
                  </a:txBody>
                  <a:tcPr marL="5361" marR="5361" marT="53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Receitas Correntes</a:t>
                      </a: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537,56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572,05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643,88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798,29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Receitas de Capital</a:t>
                      </a: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45,18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38,05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59,08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28,30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Subtotal</a:t>
                      </a: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582,74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610,10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702,96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826,59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 - ) Deduções</a:t>
                      </a: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4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Receitas de Operações de Crédito</a:t>
                      </a: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27,98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20,04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35,36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14,97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Rendas de Aplicações Financeiras</a:t>
                      </a: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31,96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16,25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19,49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118,86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Receitas de Alienações de Ativos</a:t>
                      </a: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0,52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4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Subtotal</a:t>
                      </a: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59,94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36,29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54,85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134,35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4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RECEITAS FISCAIS LÍQUIDAS</a:t>
                      </a: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522,80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573,81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648,11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692,24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6673D01E-7DB0-4147-B683-A04CC449F03D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38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6869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871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Resultados - Primário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74355"/>
              </p:ext>
            </p:extLst>
          </p:nvPr>
        </p:nvGraphicFramePr>
        <p:xfrm>
          <a:off x="376951" y="1268760"/>
          <a:ext cx="8320300" cy="4096751"/>
        </p:xfrm>
        <a:graphic>
          <a:graphicData uri="http://schemas.openxmlformats.org/drawingml/2006/table">
            <a:tbl>
              <a:tblPr/>
              <a:tblGrid>
                <a:gridCol w="31388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3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43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56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84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402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DESPESAS FISCAIS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3° Q - 2021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3°Q - 2022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57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DOTAÇÃO ATUALIZADA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LIQUIDADO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DOTAÇÃO ATUALIZADA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LIQUIDADO</a:t>
                      </a:r>
                    </a:p>
                  </a:txBody>
                  <a:tcPr marL="5208" marR="5208" marT="5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4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Despesas Correntes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505,98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264,76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582,48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330,63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54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 - ) Juros e Encargos da Dívida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6,58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3,64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10,54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6,96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54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Subtotal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499,40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261,12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571,94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323,67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54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Despesas de Capital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66,39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22,54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112,30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22,75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54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 - ) Deduções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54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Amortização de Dívida 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3,32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2,01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8,95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6,17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054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     Subtotal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63,07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20,53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103,35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16,58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054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RESERVA DE CONTIGÊNCIA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3,09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0,00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3,47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0,00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36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DESPESAS PRIMÁRIA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TOTAL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565,56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281,65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678,76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340,25</a:t>
                      </a:r>
                    </a:p>
                  </a:txBody>
                  <a:tcPr marL="5208" marR="5208" marT="5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7638873" y="1052736"/>
            <a:ext cx="1152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pt-BR" sz="1200" dirty="0">
                <a:solidFill>
                  <a:srgbClr val="000000"/>
                </a:solidFill>
                <a:latin typeface="Calibri"/>
              </a:rPr>
              <a:t>Em Milhões  R$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6673D01E-7DB0-4147-B683-A04CC449F03D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39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6869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871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Resultados - Primário 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48250"/>
              </p:ext>
            </p:extLst>
          </p:nvPr>
        </p:nvGraphicFramePr>
        <p:xfrm>
          <a:off x="1619672" y="980728"/>
          <a:ext cx="5104730" cy="1574453"/>
        </p:xfrm>
        <a:graphic>
          <a:graphicData uri="http://schemas.openxmlformats.org/drawingml/2006/table">
            <a:tbl>
              <a:tblPr/>
              <a:tblGrid>
                <a:gridCol w="602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43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3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37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03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285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Milhões  R$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RESULTADO PRIMÁRIO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META FISCAL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REALIZADO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3°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Q –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1,60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         78,47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3°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Q - 2022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4,53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)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62,05            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499898331"/>
              </p:ext>
            </p:extLst>
          </p:nvPr>
        </p:nvGraphicFramePr>
        <p:xfrm>
          <a:off x="1435733" y="2816077"/>
          <a:ext cx="5472608" cy="357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619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531C3DD5-FBC3-4FB4-A90C-041CD76041A6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4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4341" name="CaixaDeTexto 5"/>
          <p:cNvSpPr txBox="1">
            <a:spLocks noChangeArrowheads="1"/>
          </p:cNvSpPr>
          <p:nvPr/>
        </p:nvSpPr>
        <p:spPr bwMode="auto">
          <a:xfrm>
            <a:off x="-14649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343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Fundamentos Legais e Conceitos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7187" y="2335520"/>
            <a:ext cx="842962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latin typeface="+mn-lt"/>
              </a:rPr>
              <a:t>Constituição Federal</a:t>
            </a: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r>
              <a:rPr lang="pt-BR" sz="2400" dirty="0">
                <a:latin typeface="+mn-lt"/>
              </a:rPr>
              <a:t>Art. 166 -...</a:t>
            </a:r>
          </a:p>
          <a:p>
            <a:pPr algn="just">
              <a:defRPr/>
            </a:pPr>
            <a:r>
              <a:rPr lang="pt-BR" sz="2400" dirty="0">
                <a:latin typeface="+mn-lt"/>
              </a:rPr>
              <a:t>§3º -Caberá a uma comissão mista permanente... :</a:t>
            </a:r>
          </a:p>
          <a:p>
            <a:pPr algn="just">
              <a:defRPr/>
            </a:pPr>
            <a:r>
              <a:rPr lang="pt-BR" sz="2400" dirty="0">
                <a:latin typeface="+mn-lt"/>
              </a:rPr>
              <a:t>II -... Exercer o acompanhamento e a fiscalização orçamentária ...</a:t>
            </a: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endParaRPr lang="pt-BR" sz="2400" dirty="0"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6673D01E-7DB0-4147-B683-A04CC449F03D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40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6869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871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Resultados - Nominal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7189" y="928690"/>
            <a:ext cx="842962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+mn-lt"/>
              </a:rPr>
              <a:t>O objetivo da apuração do Resultado Nominal é medir a evolução da Dívida Fiscal Líquida. No bimestre, o resultado nominal representa a diferença entre o saldo da dívida fiscal líquida ao final do bimestre de referência e o saldo ao final do bimestre anterior. No exercício, o resultado nominal representa a diferença entre o saldo da dívida fiscal líquida acumulada até o final do bimestre de referência e o saldo em 31 de dezembro do exercício anterior ao de referência.</a:t>
            </a:r>
            <a:r>
              <a:rPr lang="pt-BR" sz="2400" dirty="0"/>
              <a:t>	</a:t>
            </a:r>
            <a:endParaRPr lang="pt-BR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6673D01E-7DB0-4147-B683-A04CC449F03D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41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6869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871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Resultados - Nominal 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7768828" y="763473"/>
            <a:ext cx="500066" cy="71438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500931" y="272695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DEZ/22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04686"/>
              </p:ext>
            </p:extLst>
          </p:nvPr>
        </p:nvGraphicFramePr>
        <p:xfrm>
          <a:off x="510493" y="1357590"/>
          <a:ext cx="7944256" cy="4597415"/>
        </p:xfrm>
        <a:graphic>
          <a:graphicData uri="http://schemas.openxmlformats.org/drawingml/2006/table">
            <a:tbl>
              <a:tblPr/>
              <a:tblGrid>
                <a:gridCol w="3730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62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62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62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62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92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7897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Em Milhões  R$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DESCRIÇÃO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I. Dívida Consolidada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58,14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61,05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75,08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Arial Black" panose="020B0A04020102020204" pitchFamily="34" charset="0"/>
                        </a:rPr>
                        <a:t>89,96</a:t>
                      </a:r>
                      <a:endParaRPr lang="pt-BR" sz="15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II. Deduções: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67,76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84,21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106,62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193,68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Arial Black" panose="020B0A04020102020204" pitchFamily="34" charset="0"/>
                        </a:rPr>
                        <a:t>246,91</a:t>
                      </a:r>
                      <a:endParaRPr lang="pt-BR" sz="15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Ativo Disponível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80,29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94,47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117,05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Arial Black" panose="020B0A04020102020204" pitchFamily="34" charset="0"/>
                        </a:rPr>
                        <a:t>259,14</a:t>
                      </a:r>
                      <a:endParaRPr lang="pt-BR" sz="15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Haveres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Financeiros/outros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  0,00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Arial Black" panose="020B0A04020102020204" pitchFamily="34" charset="0"/>
                        </a:rPr>
                        <a:t>(6,68)</a:t>
                      </a:r>
                      <a:endParaRPr lang="pt-BR" sz="15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( - ) Restos à Pagar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(12,53)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(10,26)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(10,43)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(9,22)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Arial Black" panose="020B0A04020102020204" pitchFamily="34" charset="0"/>
                        </a:rPr>
                        <a:t>(5,55)</a:t>
                      </a:r>
                      <a:endParaRPr lang="pt-BR" sz="15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0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III. Dívida Consolidada Líquida (I - II)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(9,62)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(23,16)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(31,54)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(99,42)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Arial Black" panose="020B0A04020102020204" pitchFamily="34" charset="0"/>
                        </a:rPr>
                        <a:t>(156,95)</a:t>
                      </a:r>
                      <a:endParaRPr lang="pt-BR" sz="15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0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IV. Receita de Privatizações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Arial Black" panose="020B0A04020102020204" pitchFamily="34" charset="0"/>
                        </a:rPr>
                        <a:t>0,00</a:t>
                      </a:r>
                      <a:endParaRPr lang="pt-BR" sz="15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V. Passivos Reconhecidos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Arial Black" panose="020B0A04020102020204" pitchFamily="34" charset="0"/>
                        </a:rPr>
                        <a:t>0,00</a:t>
                      </a:r>
                      <a:endParaRPr lang="pt-BR" sz="15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0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Dívida Fiscal Líquida (III + IV - V)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(9,62)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(23,16)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(31,54)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(99,42)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 smtClean="0">
                          <a:latin typeface="Arial Black" panose="020B0A04020102020204" pitchFamily="34" charset="0"/>
                        </a:rPr>
                        <a:t>(156,95)</a:t>
                      </a:r>
                      <a:endParaRPr lang="pt-BR" sz="1500" dirty="0"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6673D01E-7DB0-4147-B683-A04CC449F03D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42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6869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871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Resultados - Nominal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28596" y="928669"/>
            <a:ext cx="4286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Ativo x Dívida</a:t>
            </a:r>
          </a:p>
          <a:p>
            <a:pPr algn="ctr"/>
            <a:endParaRPr lang="pt-BR" dirty="0">
              <a:latin typeface="Agency FB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143504" y="928669"/>
            <a:ext cx="3643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Restos a Pagar</a:t>
            </a:r>
          </a:p>
          <a:p>
            <a:pPr algn="ctr"/>
            <a:endParaRPr lang="pt-BR" dirty="0">
              <a:latin typeface="Agency FB" pitchFamily="34" charset="0"/>
            </a:endParaRPr>
          </a:p>
        </p:txBody>
      </p:sp>
      <p:sp>
        <p:nvSpPr>
          <p:cNvPr id="15" name="Retângulo 10"/>
          <p:cNvSpPr>
            <a:spLocks noChangeArrowheads="1"/>
          </p:cNvSpPr>
          <p:nvPr/>
        </p:nvSpPr>
        <p:spPr bwMode="auto">
          <a:xfrm>
            <a:off x="7715274" y="1428738"/>
            <a:ext cx="12144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"/>
            <a:r>
              <a:rPr lang="pt-BR" sz="1000" dirty="0">
                <a:solidFill>
                  <a:srgbClr val="000000"/>
                </a:solidFill>
              </a:rPr>
              <a:t>Em Milhões R$</a:t>
            </a:r>
          </a:p>
        </p:txBody>
      </p:sp>
      <p:sp>
        <p:nvSpPr>
          <p:cNvPr id="16" name="Retângulo 10"/>
          <p:cNvSpPr>
            <a:spLocks noChangeArrowheads="1"/>
          </p:cNvSpPr>
          <p:nvPr/>
        </p:nvSpPr>
        <p:spPr bwMode="auto">
          <a:xfrm rot="16200000" flipH="1">
            <a:off x="-269905" y="3484481"/>
            <a:ext cx="12144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"/>
            <a:r>
              <a:rPr lang="pt-BR" sz="1000" dirty="0">
                <a:solidFill>
                  <a:srgbClr val="000000"/>
                </a:solidFill>
              </a:rPr>
              <a:t>Em Milhões R$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997694697"/>
              </p:ext>
            </p:extLst>
          </p:nvPr>
        </p:nvGraphicFramePr>
        <p:xfrm>
          <a:off x="214204" y="1428738"/>
          <a:ext cx="4645828" cy="466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150150377"/>
              </p:ext>
            </p:extLst>
          </p:nvPr>
        </p:nvGraphicFramePr>
        <p:xfrm>
          <a:off x="4753246" y="1359157"/>
          <a:ext cx="4176465" cy="378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6673D01E-7DB0-4147-B683-A04CC449F03D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43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6869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871" name="CaixaDeTexto 12"/>
          <p:cNvSpPr txBox="1">
            <a:spLocks noChangeArrowheads="1"/>
          </p:cNvSpPr>
          <p:nvPr/>
        </p:nvSpPr>
        <p:spPr bwMode="auto">
          <a:xfrm>
            <a:off x="987861" y="65048"/>
            <a:ext cx="74540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APLICAÇÃO DE RECURSOS EM SAÚDE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45068" y="1115339"/>
            <a:ext cx="8087372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Receita Líquida de Impostos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– 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R$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431,85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Milhões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45068" y="2063336"/>
            <a:ext cx="8087372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Aplicação Mínima (15%)–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R$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64,78 Milhões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48874"/>
              </p:ext>
            </p:extLst>
          </p:nvPr>
        </p:nvGraphicFramePr>
        <p:xfrm>
          <a:off x="456957" y="2973242"/>
          <a:ext cx="8063593" cy="1268705"/>
        </p:xfrm>
        <a:graphic>
          <a:graphicData uri="http://schemas.openxmlformats.org/drawingml/2006/table">
            <a:tbl>
              <a:tblPr/>
              <a:tblGrid>
                <a:gridCol w="4213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49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2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2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Milhões R$</a:t>
                      </a: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19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Apuração do Cumprimento do Limite  Mínimo para Aplicação na Saúde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63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Empenhado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23,41%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101,09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7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Liquidado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22,98%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99,26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7752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58615"/>
              </p:ext>
            </p:extLst>
          </p:nvPr>
        </p:nvGraphicFramePr>
        <p:xfrm>
          <a:off x="445068" y="5113522"/>
          <a:ext cx="8087372" cy="1108900"/>
        </p:xfrm>
        <a:graphic>
          <a:graphicData uri="http://schemas.openxmlformats.org/drawingml/2006/table">
            <a:tbl>
              <a:tblPr/>
              <a:tblGrid>
                <a:gridCol w="5798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83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89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Milhões R$</a:t>
                      </a: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5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Despesas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com Saúde não Computadas no Cálculo do Mínimo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Empenhado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31,71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Liquidado</a:t>
                      </a: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21,39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8420" marR="8420" marT="8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666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20" marR="8420" marT="8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445068" y="4411324"/>
            <a:ext cx="8087372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Receitas adicionais não computadas -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16,65 Milhões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64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6673D01E-7DB0-4147-B683-A04CC449F03D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44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6869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871" name="CaixaDeTexto 12"/>
          <p:cNvSpPr txBox="1">
            <a:spLocks noChangeArrowheads="1"/>
          </p:cNvSpPr>
          <p:nvPr/>
        </p:nvSpPr>
        <p:spPr bwMode="auto">
          <a:xfrm>
            <a:off x="2483768" y="77927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APLICAÇÃO NO ENSINO</a:t>
            </a:r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354448"/>
              </p:ext>
            </p:extLst>
          </p:nvPr>
        </p:nvGraphicFramePr>
        <p:xfrm>
          <a:off x="602673" y="1052736"/>
          <a:ext cx="8103179" cy="1884045"/>
        </p:xfrm>
        <a:graphic>
          <a:graphicData uri="http://schemas.openxmlformats.org/drawingml/2006/table">
            <a:tbl>
              <a:tblPr/>
              <a:tblGrid>
                <a:gridCol w="4414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3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26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26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COM RECUROS DO FUNDEB                                                                                                                                                                                      (Por Área de Atuação)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EMPENHADAS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LIQUIDADAS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PAGAS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 TOTAL DAS DESPESAS CUSTEADAS COM FUNDEB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55,91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PROFISSIONAIS DA EDUCAÇÃO BÁSICA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50,96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50,95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50,37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1.2-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OUTRAS DESPESAS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DAS DESPESAS COM RECURSOS DO FUNDEB (1 + 2)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56,50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56,49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55,91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298850"/>
              </p:ext>
            </p:extLst>
          </p:nvPr>
        </p:nvGraphicFramePr>
        <p:xfrm>
          <a:off x="603252" y="4509120"/>
          <a:ext cx="8102600" cy="1335405"/>
        </p:xfrm>
        <a:graphic>
          <a:graphicData uri="http://schemas.openxmlformats.org/drawingml/2006/table">
            <a:tbl>
              <a:tblPr/>
              <a:tblGrid>
                <a:gridCol w="444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DESPESAS COM AÇÕES TÍPICAS DE MDE  EXCETO FUNDEB (Por Área de Atuação)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EMPENHADAS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LIQUIDADAS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PAGAS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 EDUCAÇÃO INFANTIL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52,27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42,33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41,58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3.1. - Creche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3.2. - Pré-escola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29,40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26,43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4 - ENSINO FUNDAMENTAL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60,45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48,24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47,44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DAS DESPESAS COM AÇÕES TÍPICAS DE MDE (3 + 4)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112,72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90,57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89,02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037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6673D01E-7DB0-4147-B683-A04CC449F03D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45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6869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871" name="CaixaDeTexto 12"/>
          <p:cNvSpPr txBox="1">
            <a:spLocks noChangeArrowheads="1"/>
          </p:cNvSpPr>
          <p:nvPr/>
        </p:nvSpPr>
        <p:spPr bwMode="auto">
          <a:xfrm>
            <a:off x="2483768" y="77927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APLICAÇÃO NO ENSINO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45068" y="907509"/>
            <a:ext cx="8087372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Receita Líquida de Impostos –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R$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437,44 Milhões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55030" y="1659023"/>
            <a:ext cx="8087372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Aplicação Mínima (25%) –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R$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87,97 Milhões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5068" y="2633278"/>
            <a:ext cx="8087372" cy="2554545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Total de despesas do Ensino –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R$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169,37Milhões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(-)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Resultado Líquido FUNDEB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–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R$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35,53 Milhões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(-) Cancelamentos de Restos à Pagar–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$ 6,58 Milhões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Total de Despesas p/ Fins de Limite – R$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127,26 Milhões 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5292" y="5483240"/>
            <a:ext cx="8117109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% Aplicado para apuração do mínimo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constitucional–29,06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%</a:t>
            </a:r>
            <a:endParaRPr lang="pt-B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81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93A1F66B-AC2E-404F-B2F2-BB542CF34682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46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8956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180528" y="188640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5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rPr>
              <a:t>Portal da Transparência</a:t>
            </a:r>
          </a:p>
          <a:p>
            <a:pPr algn="ctr">
              <a:defRPr/>
            </a:pPr>
            <a:r>
              <a:rPr lang="pt-BR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rPr>
              <a:t>http://www.bertioga.sp.gov.br/transparencia-prefeitura-bertioga/</a:t>
            </a:r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64" y="188640"/>
            <a:ext cx="1699098" cy="16952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359707" y="1934035"/>
            <a:ext cx="2139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Prefeitura de Bertioga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925BE54A-1939-4DBB-BFB7-8960234C45F1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5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5365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5367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Fundamentos Legais e Conceitos</a:t>
            </a:r>
          </a:p>
        </p:txBody>
      </p:sp>
      <p:sp>
        <p:nvSpPr>
          <p:cNvPr id="7176" name="CaixaDeTexto 8"/>
          <p:cNvSpPr txBox="1">
            <a:spLocks noChangeArrowheads="1"/>
          </p:cNvSpPr>
          <p:nvPr/>
        </p:nvSpPr>
        <p:spPr bwMode="auto">
          <a:xfrm>
            <a:off x="357189" y="928688"/>
            <a:ext cx="842962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latin typeface="+mn-lt"/>
              </a:rPr>
              <a:t>LRF</a:t>
            </a: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r>
              <a:rPr lang="pt-BR" sz="2400" dirty="0">
                <a:latin typeface="+mn-lt"/>
              </a:rPr>
              <a:t>Art. 30., §3º</a:t>
            </a:r>
          </a:p>
          <a:p>
            <a:pPr algn="just">
              <a:defRPr/>
            </a:pPr>
            <a:r>
              <a:rPr lang="pt-BR" sz="2400" dirty="0">
                <a:latin typeface="+mn-lt"/>
              </a:rPr>
              <a:t>...</a:t>
            </a: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r>
              <a:rPr lang="pt-BR" sz="2400" dirty="0">
                <a:latin typeface="+mn-lt"/>
              </a:rPr>
              <a:t>IV –metodologia de apuração dos resultados primário e nominal.</a:t>
            </a: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r>
              <a:rPr lang="pt-BR" sz="2400" dirty="0">
                <a:latin typeface="+mn-lt"/>
              </a:rPr>
              <a:t>Art. 54. Ao final de cada quadrimestre será emitido pelos titulares dos Poderes e órgãos referidos no art. 3º </a:t>
            </a:r>
            <a:r>
              <a:rPr lang="pt-BR" sz="2400" b="1" dirty="0">
                <a:latin typeface="+mn-lt"/>
              </a:rPr>
              <a:t>Relatório de Gestão Fiscal:</a:t>
            </a:r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56759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E7C565C8-AD04-48D8-A534-8238D2215379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6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6389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 3</a:t>
            </a:r>
            <a:r>
              <a:rPr lang="pt-BR" sz="1400" b="1" dirty="0" smtClean="0">
                <a:solidFill>
                  <a:schemeClr val="bg1"/>
                </a:solidFill>
                <a:latin typeface="Agency FB" pitchFamily="34" charset="0"/>
              </a:rPr>
              <a:t>º  </a:t>
            </a:r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6391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gency FB" pitchFamily="34" charset="0"/>
              </a:rPr>
              <a:t>Fundamentos Legais e Conceitos</a:t>
            </a:r>
          </a:p>
        </p:txBody>
      </p:sp>
      <p:sp>
        <p:nvSpPr>
          <p:cNvPr id="8200" name="CaixaDeTexto 8"/>
          <p:cNvSpPr txBox="1">
            <a:spLocks noChangeArrowheads="1"/>
          </p:cNvSpPr>
          <p:nvPr/>
        </p:nvSpPr>
        <p:spPr bwMode="auto">
          <a:xfrm>
            <a:off x="357189" y="928688"/>
            <a:ext cx="842962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latin typeface="+mn-lt"/>
              </a:rPr>
              <a:t>Art. 55 –...</a:t>
            </a:r>
          </a:p>
          <a:p>
            <a:pPr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r>
              <a:rPr lang="pt-BR" sz="2400" dirty="0">
                <a:latin typeface="+mn-lt"/>
              </a:rPr>
              <a:t>§2º O Relatório será publicado até </a:t>
            </a:r>
            <a:r>
              <a:rPr lang="pt-BR" sz="2400" b="1" dirty="0">
                <a:latin typeface="+mn-lt"/>
              </a:rPr>
              <a:t>trinta dias após o encerramento do período a que corresponder</a:t>
            </a:r>
            <a:r>
              <a:rPr lang="pt-BR" sz="2400" dirty="0">
                <a:latin typeface="+mn-lt"/>
              </a:rPr>
              <a:t>, com amplo acesso ao público, inclusive por meio eletrônico. </a:t>
            </a: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r>
              <a:rPr lang="pt-BR" sz="2400" dirty="0">
                <a:latin typeface="+mn-lt"/>
              </a:rPr>
              <a:t>§4º Os relatórios referidos nos </a:t>
            </a:r>
            <a:r>
              <a:rPr lang="pt-BR" sz="2400" dirty="0" err="1">
                <a:latin typeface="+mn-lt"/>
              </a:rPr>
              <a:t>Arts</a:t>
            </a:r>
            <a:r>
              <a:rPr lang="pt-BR" sz="2400" dirty="0">
                <a:latin typeface="+mn-lt"/>
              </a:rPr>
              <a:t>. 52 e 54 deverão ser elaborados de forma padronizada, segundo modelos que poderão ser atualizados pelo conselho de que trata o art. 67.</a:t>
            </a:r>
            <a:endParaRPr lang="pt-BR" sz="2800" dirty="0">
              <a:latin typeface="+mn-lt"/>
            </a:endParaRPr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242267B7-1864-4FB6-8E3F-0CD4350F1C77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7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 rot="10800000">
            <a:off x="0" y="5429250"/>
            <a:ext cx="9144000" cy="142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413" name="CaixaDeTexto 7"/>
          <p:cNvSpPr txBox="1">
            <a:spLocks noChangeArrowheads="1"/>
          </p:cNvSpPr>
          <p:nvPr/>
        </p:nvSpPr>
        <p:spPr bwMode="auto">
          <a:xfrm>
            <a:off x="0" y="2553954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8800" b="1" dirty="0">
                <a:latin typeface="Agency FB" pitchFamily="34" charset="0"/>
              </a:rPr>
              <a:t>DESEMPENHO</a:t>
            </a:r>
          </a:p>
        </p:txBody>
      </p:sp>
      <p:pic>
        <p:nvPicPr>
          <p:cNvPr id="6" name="WordPictureWatermark22231033" descr="PAPEL TIMBRADO_SECRETARIAS_sem e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86106"/>
          <a:stretch>
            <a:fillRect/>
          </a:stretch>
        </p:blipFill>
        <p:spPr bwMode="auto">
          <a:xfrm>
            <a:off x="0" y="5368965"/>
            <a:ext cx="9144000" cy="1489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429377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0D4700E9-2D90-47FD-9B05-F90C1A42762F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8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8437" name="CaixaDeTexto 5"/>
          <p:cNvSpPr txBox="1">
            <a:spLocks noChangeArrowheads="1"/>
          </p:cNvSpPr>
          <p:nvPr/>
        </p:nvSpPr>
        <p:spPr bwMode="auto">
          <a:xfrm>
            <a:off x="0" y="65008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gency FB" pitchFamily="34" charset="0"/>
              </a:rPr>
              <a:t>Audiência Pública (Metas Fiscais)  - 3º  Quadrimestre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439" name="CaixaDeTexto 12"/>
          <p:cNvSpPr txBox="1">
            <a:spLocks noChangeArrowheads="1"/>
          </p:cNvSpPr>
          <p:nvPr/>
        </p:nvSpPr>
        <p:spPr bwMode="auto">
          <a:xfrm>
            <a:off x="214315" y="68264"/>
            <a:ext cx="778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Agency FB" pitchFamily="34" charset="0"/>
              </a:rPr>
              <a:t>Desempenho</a:t>
            </a:r>
          </a:p>
        </p:txBody>
      </p:sp>
      <p:sp>
        <p:nvSpPr>
          <p:cNvPr id="18440" name="CaixaDeTexto 8"/>
          <p:cNvSpPr txBox="1">
            <a:spLocks noChangeArrowheads="1"/>
          </p:cNvSpPr>
          <p:nvPr/>
        </p:nvSpPr>
        <p:spPr bwMode="auto">
          <a:xfrm>
            <a:off x="214315" y="85061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200" dirty="0">
                <a:latin typeface="Agency FB" pitchFamily="34" charset="0"/>
              </a:rPr>
              <a:t>Indicadores 2022 – 3º Quadrimestre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14375" y="5273675"/>
            <a:ext cx="80010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Resultado Primário *–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R$ 62,05 milhões 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14375" y="2916239"/>
            <a:ext cx="80010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Dívida Consolidada –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13,17% da RCL 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14375" y="1785939"/>
            <a:ext cx="80010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RCL – Receita Corrente Líquida –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R$ 610,93 Milhões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14375" y="4154489"/>
            <a:ext cx="80010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Pessoal e Encargos –  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37,93% da RCL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</a:p>
        </p:txBody>
      </p:sp>
      <p:pic>
        <p:nvPicPr>
          <p:cNvPr id="18445" name="Picture 12" descr="C:\Users\pmj\AppData\Local\Microsoft\Windows\Temporary Internet Files\Content.IE5\1HSFAEMA\MC900442130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8427" y="1643063"/>
            <a:ext cx="862013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6" name="Picture 11" descr="C:\Users\pmj\AppData\Local\Microsoft\Windows\Temporary Internet Files\Content.IE5\E6ZKTXR0\MC900442149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8" y="4016377"/>
            <a:ext cx="8604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3" descr="C:\Users\pmj\AppData\Local\Microsoft\Windows\Temporary Internet Files\Content.IE5\5NA76G3M\MC900442126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8" y="2790825"/>
            <a:ext cx="86201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4" descr="C:\Users\pmj\AppData\Local\Microsoft\Windows\Temporary Internet Files\Content.IE5\V68AS4FQ\MC900442141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8427" y="5216526"/>
            <a:ext cx="8620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988397" y="5929887"/>
            <a:ext cx="623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 Acima da linha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8215313" y="6286501"/>
            <a:ext cx="500062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>
              <a:latin typeface="Agency FB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15315" y="6421439"/>
            <a:ext cx="490537" cy="365125"/>
          </a:xfrm>
        </p:spPr>
        <p:txBody>
          <a:bodyPr/>
          <a:lstStyle/>
          <a:p>
            <a:pPr algn="ctr">
              <a:defRPr/>
            </a:pPr>
            <a:fld id="{95E2288B-F4E8-46E0-9F2F-F08A9F4BA223}" type="slidenum">
              <a:rPr lang="pt-BR" sz="2000" b="1" smtClean="0">
                <a:solidFill>
                  <a:schemeClr val="tx1"/>
                </a:solidFill>
              </a:rPr>
              <a:pPr algn="ctr">
                <a:defRPr/>
              </a:pPr>
              <a:t>9</a:t>
            </a:fld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 rot="10800000">
            <a:off x="0" y="5429250"/>
            <a:ext cx="9144000" cy="142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461" name="CaixaDeTexto 7"/>
          <p:cNvSpPr txBox="1">
            <a:spLocks noChangeArrowheads="1"/>
          </p:cNvSpPr>
          <p:nvPr/>
        </p:nvSpPr>
        <p:spPr bwMode="auto">
          <a:xfrm>
            <a:off x="0" y="241107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8800" b="1" dirty="0">
                <a:latin typeface="Agency FB" pitchFamily="34" charset="0"/>
              </a:rPr>
              <a:t>RECEITA</a:t>
            </a:r>
          </a:p>
        </p:txBody>
      </p:sp>
      <p:pic>
        <p:nvPicPr>
          <p:cNvPr id="6" name="WordPictureWatermark22231033" descr="PAPEL TIMBRADO_SECRETARIAS_sem e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86106"/>
          <a:stretch>
            <a:fillRect/>
          </a:stretch>
        </p:blipFill>
        <p:spPr bwMode="auto">
          <a:xfrm>
            <a:off x="0" y="5368965"/>
            <a:ext cx="9144000" cy="1489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11033</TotalTime>
  <Words>2543</Words>
  <Application>Microsoft Office PowerPoint</Application>
  <PresentationFormat>Apresentação na tela (4:3)</PresentationFormat>
  <Paragraphs>935</Paragraphs>
  <Slides>46</Slides>
  <Notes>46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1" baseType="lpstr">
      <vt:lpstr>Agency FB</vt:lpstr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pmj</dc:creator>
  <cp:lastModifiedBy>patricia_991</cp:lastModifiedBy>
  <cp:revision>1174</cp:revision>
  <cp:lastPrinted>2022-05-30T14:12:32Z</cp:lastPrinted>
  <dcterms:created xsi:type="dcterms:W3CDTF">2012-09-27T17:38:29Z</dcterms:created>
  <dcterms:modified xsi:type="dcterms:W3CDTF">2023-02-24T19:38:31Z</dcterms:modified>
</cp:coreProperties>
</file>