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3"/>
  </p:notesMasterIdLst>
  <p:handoutMasterIdLst>
    <p:handoutMasterId r:id="rId54"/>
  </p:handoutMasterIdLst>
  <p:sldIdLst>
    <p:sldId id="256" r:id="rId7"/>
    <p:sldId id="257" r:id="rId8"/>
    <p:sldId id="258" r:id="rId9"/>
    <p:sldId id="259" r:id="rId10"/>
    <p:sldId id="263" r:id="rId11"/>
    <p:sldId id="264" r:id="rId12"/>
    <p:sldId id="267" r:id="rId13"/>
    <p:sldId id="268" r:id="rId14"/>
    <p:sldId id="269" r:id="rId15"/>
    <p:sldId id="270" r:id="rId16"/>
    <p:sldId id="327" r:id="rId17"/>
    <p:sldId id="325" r:id="rId18"/>
    <p:sldId id="272" r:id="rId19"/>
    <p:sldId id="273" r:id="rId20"/>
    <p:sldId id="274" r:id="rId21"/>
    <p:sldId id="275" r:id="rId22"/>
    <p:sldId id="276" r:id="rId23"/>
    <p:sldId id="331" r:id="rId24"/>
    <p:sldId id="279" r:id="rId25"/>
    <p:sldId id="280" r:id="rId26"/>
    <p:sldId id="281" r:id="rId27"/>
    <p:sldId id="287" r:id="rId28"/>
    <p:sldId id="285" r:id="rId29"/>
    <p:sldId id="282" r:id="rId30"/>
    <p:sldId id="283" r:id="rId31"/>
    <p:sldId id="288" r:id="rId32"/>
    <p:sldId id="289" r:id="rId33"/>
    <p:sldId id="294" r:id="rId34"/>
    <p:sldId id="296" r:id="rId35"/>
    <p:sldId id="297" r:id="rId36"/>
    <p:sldId id="298" r:id="rId37"/>
    <p:sldId id="299" r:id="rId38"/>
    <p:sldId id="300" r:id="rId39"/>
    <p:sldId id="332" r:id="rId40"/>
    <p:sldId id="301" r:id="rId41"/>
    <p:sldId id="302" r:id="rId42"/>
    <p:sldId id="303" r:id="rId43"/>
    <p:sldId id="305" r:id="rId44"/>
    <p:sldId id="306" r:id="rId45"/>
    <p:sldId id="309" r:id="rId46"/>
    <p:sldId id="320" r:id="rId47"/>
    <p:sldId id="310" r:id="rId48"/>
    <p:sldId id="314" r:id="rId49"/>
    <p:sldId id="315" r:id="rId50"/>
    <p:sldId id="317" r:id="rId51"/>
    <p:sldId id="319" r:id="rId52"/>
  </p:sldIdLst>
  <p:sldSz cx="12193588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67" autoAdjust="0"/>
  </p:normalViewPr>
  <p:slideViewPr>
    <p:cSldViewPr>
      <p:cViewPr varScale="1">
        <p:scale>
          <a:sx n="86" d="100"/>
          <a:sy n="86" d="100"/>
        </p:scale>
        <p:origin x="-23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no\Desktop\APRESENTA&#199;&#195;O%202%20QUADR%202022\darl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  <c:showPercent val="1"/>
            <c:showLeaderLines val="1"/>
          </c:dLbls>
          <c:cat>
            <c:strRef>
              <c:f>graficos!$B$2:$B$4</c:f>
              <c:strCache>
                <c:ptCount val="3"/>
                <c:pt idx="0">
                  <c:v>CONSULTAS</c:v>
                </c:pt>
                <c:pt idx="1">
                  <c:v>PROCEDIMENTOS</c:v>
                </c:pt>
                <c:pt idx="2">
                  <c:v>S.A.D.T.</c:v>
                </c:pt>
              </c:strCache>
            </c:strRef>
          </c:cat>
          <c:val>
            <c:numRef>
              <c:f>graficos!$C$2:$C$4</c:f>
              <c:numCache>
                <c:formatCode>#,##0</c:formatCode>
                <c:ptCount val="3"/>
                <c:pt idx="0">
                  <c:v>110512</c:v>
                </c:pt>
                <c:pt idx="1">
                  <c:v>325321</c:v>
                </c:pt>
                <c:pt idx="2">
                  <c:v>158097</c:v>
                </c:pt>
              </c:numCache>
            </c:numRef>
          </c:val>
        </c:ser>
        <c:ser>
          <c:idx val="1"/>
          <c:order val="1"/>
          <c:cat>
            <c:strRef>
              <c:f>graficos!$B$2:$B$4</c:f>
              <c:strCache>
                <c:ptCount val="3"/>
                <c:pt idx="0">
                  <c:v>CONSULTAS</c:v>
                </c:pt>
                <c:pt idx="1">
                  <c:v>PROCEDIMENTOS</c:v>
                </c:pt>
                <c:pt idx="2">
                  <c:v>S.A.D.T.</c:v>
                </c:pt>
              </c:strCache>
            </c:strRef>
          </c:cat>
          <c:val>
            <c:numRef>
              <c:f>graficos!$D$2:$D$4</c:f>
              <c:numCache>
                <c:formatCode>General</c:formatCode>
                <c:ptCount val="3"/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4.832035405502897E-3"/>
                  <c:y val="-2.4326798938049028E-2"/>
                </c:manualLayout>
              </c:layout>
              <c:showVal val="1"/>
            </c:dLbl>
            <c:dLbl>
              <c:idx val="1"/>
              <c:layout>
                <c:manualLayout>
                  <c:x val="9.6640708110057975E-3"/>
                  <c:y val="-2.4326798938049028E-2"/>
                </c:manualLayout>
              </c:layout>
              <c:showVal val="1"/>
            </c:dLbl>
            <c:delete val="1"/>
          </c:dLbls>
          <c:cat>
            <c:strRef>
              <c:f>graficos!$B$149:$C$149</c:f>
              <c:strCache>
                <c:ptCount val="2"/>
                <c:pt idx="0">
                  <c:v>Ano 2022</c:v>
                </c:pt>
                <c:pt idx="1">
                  <c:v>Ano 2021 </c:v>
                </c:pt>
              </c:strCache>
            </c:strRef>
          </c:cat>
          <c:val>
            <c:numRef>
              <c:f>graficos!$B$150:$C$150</c:f>
              <c:numCache>
                <c:formatCode>#,##0</c:formatCode>
                <c:ptCount val="2"/>
                <c:pt idx="0">
                  <c:v>13311</c:v>
                </c:pt>
                <c:pt idx="1">
                  <c:v>3407</c:v>
                </c:pt>
              </c:numCache>
            </c:numRef>
          </c:val>
        </c:ser>
        <c:shape val="cylinder"/>
        <c:axId val="105263488"/>
        <c:axId val="105265024"/>
        <c:axId val="0"/>
      </c:bar3DChart>
      <c:catAx>
        <c:axId val="105263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265024"/>
        <c:crosses val="autoZero"/>
        <c:auto val="1"/>
        <c:lblAlgn val="ctr"/>
        <c:lblOffset val="100"/>
      </c:catAx>
      <c:valAx>
        <c:axId val="105265024"/>
        <c:scaling>
          <c:orientation val="minMax"/>
          <c:max val="14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26348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>
        <c:manualLayout>
          <c:layoutTarget val="inner"/>
          <c:xMode val="edge"/>
          <c:yMode val="edge"/>
          <c:x val="0.12154348046295518"/>
          <c:y val="3.8874795804581391E-2"/>
          <c:w val="0.84992619284131832"/>
          <c:h val="0.85971311829549879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1.0374664252991498E-2"/>
                  <c:y val="-1.6330490027856987E-2"/>
                </c:manualLayout>
              </c:layout>
              <c:showVal val="1"/>
            </c:dLbl>
            <c:dLbl>
              <c:idx val="1"/>
              <c:layout>
                <c:manualLayout>
                  <c:x val="-7.7809981897436417E-3"/>
                  <c:y val="-2.286268603899973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graficos!$B$154:$C$154</c:f>
              <c:strCache>
                <c:ptCount val="2"/>
                <c:pt idx="0">
                  <c:v>Ano 2022</c:v>
                </c:pt>
                <c:pt idx="1">
                  <c:v>Ano 2021 </c:v>
                </c:pt>
              </c:strCache>
            </c:strRef>
          </c:cat>
          <c:val>
            <c:numRef>
              <c:f>graficos!$B$155:$C$155</c:f>
              <c:numCache>
                <c:formatCode>#,##0</c:formatCode>
                <c:ptCount val="2"/>
                <c:pt idx="0">
                  <c:v>2196</c:v>
                </c:pt>
                <c:pt idx="1">
                  <c:v>1034</c:v>
                </c:pt>
              </c:numCache>
            </c:numRef>
          </c:val>
        </c:ser>
        <c:shape val="cylinder"/>
        <c:axId val="105306752"/>
        <c:axId val="105783680"/>
        <c:axId val="0"/>
      </c:bar3DChart>
      <c:catAx>
        <c:axId val="105306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783680"/>
        <c:crosses val="autoZero"/>
        <c:auto val="1"/>
        <c:lblAlgn val="ctr"/>
        <c:lblOffset val="100"/>
      </c:catAx>
      <c:valAx>
        <c:axId val="105783680"/>
        <c:scaling>
          <c:orientation val="minMax"/>
          <c:max val="5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30675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4.832035405502891E-3"/>
                  <c:y val="-1.0374664252991498E-2"/>
                </c:manualLayout>
              </c:layout>
              <c:showVal val="1"/>
            </c:dLbl>
            <c:dLbl>
              <c:idx val="1"/>
              <c:layout>
                <c:manualLayout>
                  <c:x val="-2.4160177027514455E-3"/>
                  <c:y val="-6.9164428353276691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graficos!$B$158:$C$158</c:f>
              <c:strCache>
                <c:ptCount val="2"/>
                <c:pt idx="0">
                  <c:v>Ano 2022</c:v>
                </c:pt>
                <c:pt idx="1">
                  <c:v>Ano 2021 </c:v>
                </c:pt>
              </c:strCache>
            </c:strRef>
          </c:cat>
          <c:val>
            <c:numRef>
              <c:f>graficos!$B$159:$C$159</c:f>
              <c:numCache>
                <c:formatCode>#,##0</c:formatCode>
                <c:ptCount val="2"/>
                <c:pt idx="0">
                  <c:v>4595</c:v>
                </c:pt>
                <c:pt idx="1">
                  <c:v>2528</c:v>
                </c:pt>
              </c:numCache>
            </c:numRef>
          </c:val>
        </c:ser>
        <c:shape val="cylinder"/>
        <c:axId val="105812352"/>
        <c:axId val="105813888"/>
        <c:axId val="0"/>
      </c:bar3DChart>
      <c:catAx>
        <c:axId val="10581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813888"/>
        <c:crosses val="autoZero"/>
        <c:auto val="1"/>
        <c:lblAlgn val="ctr"/>
        <c:lblOffset val="100"/>
      </c:catAx>
      <c:valAx>
        <c:axId val="105813888"/>
        <c:scaling>
          <c:orientation val="minMax"/>
          <c:max val="5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81235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Consultas</c:v>
          </c:tx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4.4650453747052017E-3"/>
                  <c:y val="-2.351590564011409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351613709587823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graficos!$B$82:$C$82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graficos!$B$83:$C$83</c:f>
              <c:numCache>
                <c:formatCode>#,##0</c:formatCode>
                <c:ptCount val="2"/>
                <c:pt idx="0">
                  <c:v>59855</c:v>
                </c:pt>
                <c:pt idx="1">
                  <c:v>67783</c:v>
                </c:pt>
              </c:numCache>
            </c:numRef>
          </c:val>
        </c:ser>
        <c:shape val="cylinder"/>
        <c:axId val="105995264"/>
        <c:axId val="105997056"/>
        <c:axId val="0"/>
      </c:bar3DChart>
      <c:catAx>
        <c:axId val="105995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997056"/>
        <c:crosses val="autoZero"/>
        <c:auto val="1"/>
        <c:lblAlgn val="ctr"/>
        <c:lblOffset val="100"/>
      </c:catAx>
      <c:valAx>
        <c:axId val="105997056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99526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"/>
                  <c:y val="-2.329405747369789E-2"/>
                </c:manualLayout>
              </c:layout>
              <c:showVal val="1"/>
            </c:dLbl>
            <c:dLbl>
              <c:idx val="1"/>
              <c:layout>
                <c:manualLayout>
                  <c:x val="-2.8913888040217753E-3"/>
                  <c:y val="-1.977451223368346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graficos!$B$92:$C$92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graficos!$B$93:$C$93</c:f>
              <c:numCache>
                <c:formatCode>#,##0</c:formatCode>
                <c:ptCount val="2"/>
                <c:pt idx="0">
                  <c:v>2540</c:v>
                </c:pt>
                <c:pt idx="1">
                  <c:v>1076</c:v>
                </c:pt>
              </c:numCache>
            </c:numRef>
          </c:val>
        </c:ser>
        <c:shape val="cylinder"/>
        <c:axId val="106058880"/>
        <c:axId val="106060416"/>
        <c:axId val="0"/>
      </c:bar3DChart>
      <c:catAx>
        <c:axId val="10605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060416"/>
        <c:crosses val="autoZero"/>
        <c:auto val="1"/>
        <c:lblAlgn val="ctr"/>
        <c:lblOffset val="100"/>
      </c:catAx>
      <c:valAx>
        <c:axId val="10606041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05888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2.2611447730878928E-3"/>
                  <c:y val="-1.7996866561311782E-2"/>
                </c:manualLayout>
              </c:layout>
              <c:showVal val="1"/>
            </c:dLbl>
            <c:dLbl>
              <c:idx val="1"/>
              <c:layout>
                <c:manualLayout>
                  <c:x val="1.130572386543946E-2"/>
                  <c:y val="-1.799686656131177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graficos!$B$98:$C$98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graficos!$B$99:$C$99</c:f>
              <c:numCache>
                <c:formatCode>#,##0</c:formatCode>
                <c:ptCount val="2"/>
                <c:pt idx="0">
                  <c:v>153935</c:v>
                </c:pt>
                <c:pt idx="1">
                  <c:v>187833</c:v>
                </c:pt>
              </c:numCache>
            </c:numRef>
          </c:val>
        </c:ser>
        <c:shape val="cylinder"/>
        <c:axId val="106093184"/>
        <c:axId val="106094976"/>
        <c:axId val="0"/>
      </c:bar3DChart>
      <c:catAx>
        <c:axId val="106093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094976"/>
        <c:crosses val="autoZero"/>
        <c:auto val="1"/>
        <c:lblAlgn val="ctr"/>
        <c:lblOffset val="100"/>
      </c:catAx>
      <c:valAx>
        <c:axId val="10609497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093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5.039122637167299E-3"/>
                  <c:y val="-1.6638612481212778E-2"/>
                </c:manualLayout>
              </c:layout>
              <c:showVal val="1"/>
            </c:dLbl>
            <c:dLbl>
              <c:idx val="1"/>
              <c:layout>
                <c:manualLayout>
                  <c:x val="1.259780659291816E-2"/>
                  <c:y val="-1.33108899849702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graficos!$E$66:$F$66</c:f>
              <c:strCache>
                <c:ptCount val="2"/>
                <c:pt idx="0">
                  <c:v>Ano 2022 </c:v>
                </c:pt>
                <c:pt idx="1">
                  <c:v>Ano 2021</c:v>
                </c:pt>
              </c:strCache>
            </c:strRef>
          </c:cat>
          <c:val>
            <c:numRef>
              <c:f>graficos!$E$67:$F$67</c:f>
              <c:numCache>
                <c:formatCode>General</c:formatCode>
                <c:ptCount val="2"/>
                <c:pt idx="0">
                  <c:v>468</c:v>
                </c:pt>
                <c:pt idx="1">
                  <c:v>364</c:v>
                </c:pt>
              </c:numCache>
            </c:numRef>
          </c:val>
        </c:ser>
        <c:shape val="cylinder"/>
        <c:axId val="105891328"/>
        <c:axId val="105892864"/>
        <c:axId val="0"/>
      </c:bar3DChart>
      <c:catAx>
        <c:axId val="10589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892864"/>
        <c:crosses val="autoZero"/>
        <c:auto val="1"/>
        <c:lblAlgn val="ctr"/>
        <c:lblOffset val="100"/>
      </c:catAx>
      <c:valAx>
        <c:axId val="105892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891328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3367588040829466E-2"/>
                  <c:y val="-2.5195613185836494E-2"/>
                </c:manualLayout>
              </c:layout>
              <c:showVal val="1"/>
            </c:dLbl>
            <c:dLbl>
              <c:idx val="1"/>
              <c:layout>
                <c:manualLayout>
                  <c:x val="2.406165847349304E-2"/>
                  <c:y val="-2.8345064834066038E-2"/>
                </c:manualLayout>
              </c:layout>
              <c:showVal val="1"/>
            </c:dLbl>
            <c:delete val="1"/>
          </c:dLbls>
          <c:cat>
            <c:strRef>
              <c:f>graficos!$E$76:$F$76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graficos!$E$77:$F$77</c:f>
              <c:numCache>
                <c:formatCode>General</c:formatCode>
                <c:ptCount val="2"/>
                <c:pt idx="0">
                  <c:v>186</c:v>
                </c:pt>
                <c:pt idx="1">
                  <c:v>175</c:v>
                </c:pt>
              </c:numCache>
            </c:numRef>
          </c:val>
        </c:ser>
        <c:shape val="cylinder"/>
        <c:axId val="106187776"/>
        <c:axId val="106193664"/>
        <c:axId val="0"/>
      </c:bar3DChart>
      <c:catAx>
        <c:axId val="106187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193664"/>
        <c:crosses val="autoZero"/>
        <c:auto val="1"/>
        <c:lblAlgn val="ctr"/>
        <c:lblOffset val="100"/>
      </c:catAx>
      <c:valAx>
        <c:axId val="106193664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187776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graficos!$B$98:$C$98</c:f>
              <c:strCache>
                <c:ptCount val="2"/>
                <c:pt idx="0">
                  <c:v>Ano 2022</c:v>
                </c:pt>
                <c:pt idx="1">
                  <c:v>Ano 2021 </c:v>
                </c:pt>
              </c:strCache>
            </c:strRef>
          </c:cat>
          <c:val>
            <c:numRef>
              <c:f>graficos!$B$99:$C$99</c:f>
              <c:numCache>
                <c:formatCode>#,##0</c:formatCode>
                <c:ptCount val="2"/>
                <c:pt idx="0">
                  <c:v>2431</c:v>
                </c:pt>
                <c:pt idx="1">
                  <c:v>2781</c:v>
                </c:pt>
              </c:numCache>
            </c:numRef>
          </c:val>
        </c:ser>
        <c:shape val="cylinder"/>
        <c:axId val="106259968"/>
        <c:axId val="106261504"/>
        <c:axId val="0"/>
      </c:bar3DChart>
      <c:catAx>
        <c:axId val="106259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261504"/>
        <c:crosses val="autoZero"/>
        <c:auto val="1"/>
        <c:lblAlgn val="ctr"/>
        <c:lblOffset val="100"/>
      </c:catAx>
      <c:valAx>
        <c:axId val="106261504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259968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graficos!$B$103</c:f>
              <c:strCache>
                <c:ptCount val="1"/>
                <c:pt idx="0">
                  <c:v>Ano 2022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graficos!$B$104:$B$106</c:f>
              <c:numCache>
                <c:formatCode>General</c:formatCode>
                <c:ptCount val="3"/>
                <c:pt idx="0" formatCode="#,##0">
                  <c:v>1952</c:v>
                </c:pt>
                <c:pt idx="1">
                  <c:v>248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graficos!$C$103</c:f>
              <c:strCache>
                <c:ptCount val="1"/>
                <c:pt idx="0">
                  <c:v>Ano 2021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3.4357654344322468E-2"/>
                  <c:y val="3.2660980055714017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graficos!$C$104:$C$106</c:f>
              <c:numCache>
                <c:formatCode>General</c:formatCode>
                <c:ptCount val="3"/>
                <c:pt idx="0" formatCode="#,##0">
                  <c:v>1845</c:v>
                </c:pt>
                <c:pt idx="1">
                  <c:v>347</c:v>
                </c:pt>
                <c:pt idx="2">
                  <c:v>432</c:v>
                </c:pt>
              </c:numCache>
            </c:numRef>
          </c:val>
        </c:ser>
        <c:shape val="cylinder"/>
        <c:axId val="106319872"/>
        <c:axId val="106321408"/>
        <c:axId val="0"/>
      </c:bar3DChart>
      <c:catAx>
        <c:axId val="106319872"/>
        <c:scaling>
          <c:orientation val="minMax"/>
        </c:scaling>
        <c:delete val="1"/>
        <c:axPos val="b"/>
        <c:tickLblPos val="none"/>
        <c:crossAx val="106321408"/>
        <c:crosses val="autoZero"/>
        <c:auto val="1"/>
        <c:lblAlgn val="ctr"/>
        <c:lblOffset val="100"/>
      </c:catAx>
      <c:valAx>
        <c:axId val="106321408"/>
        <c:scaling>
          <c:orientation val="minMax"/>
        </c:scaling>
        <c:axPos val="l"/>
        <c:majorGridlines/>
        <c:numFmt formatCode="#,##0" sourceLinked="1"/>
        <c:tickLblPos val="nextTo"/>
        <c:crossAx val="106319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  <c:showPercent val="1"/>
            <c:showLeaderLines val="1"/>
          </c:dLbls>
          <c:cat>
            <c:strRef>
              <c:f>graficos!$I$1:$I$3</c:f>
              <c:strCache>
                <c:ptCount val="3"/>
                <c:pt idx="0">
                  <c:v>CONSULTAS</c:v>
                </c:pt>
                <c:pt idx="1">
                  <c:v>PROCEDIMENTOS</c:v>
                </c:pt>
                <c:pt idx="2">
                  <c:v>S.A.D.T.</c:v>
                </c:pt>
              </c:strCache>
            </c:strRef>
          </c:cat>
          <c:val>
            <c:numRef>
              <c:f>graficos!$J$1:$J$3</c:f>
              <c:numCache>
                <c:formatCode>#,##0</c:formatCode>
                <c:ptCount val="3"/>
                <c:pt idx="0">
                  <c:v>104715</c:v>
                </c:pt>
                <c:pt idx="1">
                  <c:v>105381</c:v>
                </c:pt>
                <c:pt idx="2">
                  <c:v>284604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300" b="1"/>
          </a:pPr>
          <a:endParaRPr lang="pt-BR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5.6893320097050164E-3"/>
                  <c:y val="-2.2046161537606961E-2"/>
                </c:manualLayout>
              </c:layout>
              <c:showVal val="1"/>
            </c:dLbl>
            <c:dLbl>
              <c:idx val="1"/>
              <c:layout>
                <c:manualLayout>
                  <c:x val="5.6893320097050164E-3"/>
                  <c:y val="-2.20461615376069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graficos!$B$110:$C$110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graficos!$B$111:$C$111</c:f>
              <c:numCache>
                <c:formatCode>#,##0</c:formatCode>
                <c:ptCount val="2"/>
                <c:pt idx="0">
                  <c:v>6645</c:v>
                </c:pt>
                <c:pt idx="1">
                  <c:v>5860</c:v>
                </c:pt>
              </c:numCache>
            </c:numRef>
          </c:val>
        </c:ser>
        <c:shape val="cylinder"/>
        <c:axId val="106359424"/>
        <c:axId val="106103168"/>
        <c:axId val="0"/>
      </c:bar3DChart>
      <c:catAx>
        <c:axId val="106359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103168"/>
        <c:crosses val="autoZero"/>
        <c:auto val="1"/>
        <c:lblAlgn val="ctr"/>
        <c:lblOffset val="100"/>
      </c:catAx>
      <c:valAx>
        <c:axId val="106103168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359424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"/>
                  <c:y val="-2.391448031198037E-2"/>
                </c:manualLayout>
              </c:layout>
              <c:showVal val="1"/>
            </c:dLbl>
            <c:dLbl>
              <c:idx val="1"/>
              <c:layout>
                <c:manualLayout>
                  <c:x val="2.4326798938049028E-2"/>
                  <c:y val="-2.989310038997553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graficos!$B$114:$C$114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graficos!$B$115:$C$115</c:f>
              <c:numCache>
                <c:formatCode>General</c:formatCode>
                <c:ptCount val="2"/>
                <c:pt idx="0" formatCode="#,##0">
                  <c:v>1457</c:v>
                </c:pt>
                <c:pt idx="1">
                  <c:v>616</c:v>
                </c:pt>
              </c:numCache>
            </c:numRef>
          </c:val>
        </c:ser>
        <c:shape val="cylinder"/>
        <c:axId val="106682240"/>
        <c:axId val="106683776"/>
        <c:axId val="0"/>
      </c:bar3DChart>
      <c:catAx>
        <c:axId val="106682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683776"/>
        <c:crosses val="autoZero"/>
        <c:auto val="1"/>
        <c:lblAlgn val="ctr"/>
        <c:lblOffset val="100"/>
      </c:catAx>
      <c:valAx>
        <c:axId val="10668377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682240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graficos!$B$122:$C$122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graficos!$B$123:$C$123</c:f>
              <c:numCache>
                <c:formatCode>#,##0</c:formatCode>
                <c:ptCount val="2"/>
                <c:pt idx="0">
                  <c:v>4928</c:v>
                </c:pt>
                <c:pt idx="1">
                  <c:v>7817</c:v>
                </c:pt>
              </c:numCache>
            </c:numRef>
          </c:val>
        </c:ser>
        <c:shape val="cylinder"/>
        <c:axId val="106881408"/>
        <c:axId val="106882944"/>
        <c:axId val="0"/>
      </c:bar3DChart>
      <c:catAx>
        <c:axId val="10688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882944"/>
        <c:crosses val="autoZero"/>
        <c:auto val="1"/>
        <c:lblAlgn val="ctr"/>
        <c:lblOffset val="100"/>
      </c:catAx>
      <c:valAx>
        <c:axId val="1068829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881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"/>
                  <c:y val="-2.159623987357417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graficos!$B$132:$C$132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graficos!$B$133:$C$133</c:f>
              <c:numCache>
                <c:formatCode>#,##0</c:formatCode>
                <c:ptCount val="2"/>
                <c:pt idx="0">
                  <c:v>7956</c:v>
                </c:pt>
                <c:pt idx="1">
                  <c:v>1988</c:v>
                </c:pt>
              </c:numCache>
            </c:numRef>
          </c:val>
        </c:ser>
        <c:shape val="cylinder"/>
        <c:axId val="106728448"/>
        <c:axId val="107070208"/>
        <c:axId val="0"/>
      </c:bar3DChart>
      <c:catAx>
        <c:axId val="106728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7070208"/>
        <c:crosses val="autoZero"/>
        <c:auto val="1"/>
        <c:lblAlgn val="ctr"/>
        <c:lblOffset val="100"/>
      </c:catAx>
      <c:valAx>
        <c:axId val="107070208"/>
        <c:scaling>
          <c:orientation val="minMax"/>
        </c:scaling>
        <c:axPos val="l"/>
        <c:majorGridlines/>
        <c:numFmt formatCode="#,##0" sourceLinked="1"/>
        <c:tickLblPos val="nextTo"/>
        <c:crossAx val="106728448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>
        <c:manualLayout>
          <c:layoutTarget val="inner"/>
          <c:xMode val="edge"/>
          <c:yMode val="edge"/>
          <c:x val="8.3672312461201034E-2"/>
          <c:y val="1.9240286432820601E-2"/>
          <c:w val="0.70929778724789061"/>
          <c:h val="0.8763864621102706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graficos!$B$126:$C$126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graficos!$B$127:$C$127</c:f>
              <c:numCache>
                <c:formatCode>General</c:formatCode>
                <c:ptCount val="2"/>
                <c:pt idx="0">
                  <c:v>188</c:v>
                </c:pt>
                <c:pt idx="1">
                  <c:v>143</c:v>
                </c:pt>
              </c:numCache>
            </c:numRef>
          </c:val>
        </c:ser>
        <c:shape val="cylinder"/>
        <c:axId val="106919424"/>
        <c:axId val="106920960"/>
        <c:axId val="0"/>
      </c:bar3DChart>
      <c:catAx>
        <c:axId val="106919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6920960"/>
        <c:crosses val="autoZero"/>
        <c:auto val="1"/>
        <c:lblAlgn val="ctr"/>
        <c:lblOffset val="100"/>
      </c:catAx>
      <c:valAx>
        <c:axId val="106920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6919424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>
        <c:manualLayout>
          <c:layoutTarget val="inner"/>
          <c:xMode val="edge"/>
          <c:yMode val="edge"/>
          <c:x val="0.10029813760530669"/>
          <c:y val="3.4803424619486718E-2"/>
          <c:w val="0.88694210128413919"/>
          <c:h val="0.8879397824844858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2.1508450280592131E-3"/>
                  <c:y val="-1.574725824114781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graficos!$B$143:$C$143</c:f>
              <c:strCache>
                <c:ptCount val="2"/>
                <c:pt idx="0">
                  <c:v>Ano 2022</c:v>
                </c:pt>
                <c:pt idx="1">
                  <c:v>Ano 2021 </c:v>
                </c:pt>
              </c:strCache>
            </c:strRef>
          </c:cat>
          <c:val>
            <c:numRef>
              <c:f>graficos!$B$144:$C$144</c:f>
              <c:numCache>
                <c:formatCode>#,##0</c:formatCode>
                <c:ptCount val="2"/>
                <c:pt idx="0">
                  <c:v>9696</c:v>
                </c:pt>
                <c:pt idx="1">
                  <c:v>7037</c:v>
                </c:pt>
              </c:numCache>
            </c:numRef>
          </c:val>
        </c:ser>
        <c:shape val="cylinder"/>
        <c:axId val="107716608"/>
        <c:axId val="107718144"/>
        <c:axId val="0"/>
      </c:bar3DChart>
      <c:catAx>
        <c:axId val="107716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7718144"/>
        <c:crosses val="autoZero"/>
        <c:auto val="1"/>
        <c:lblAlgn val="ctr"/>
        <c:lblOffset val="100"/>
      </c:catAx>
      <c:valAx>
        <c:axId val="1077181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77166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Plan3!$B$8</c:f>
              <c:strCache>
                <c:ptCount val="1"/>
              </c:strCache>
            </c:strRef>
          </c:tx>
          <c:explosion val="22"/>
          <c:dPt>
            <c:idx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8894208887184599"/>
                  <c:y val="3.3745702231915774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3.1287115051732602E-2"/>
                  <c:y val="8.1878694764909166E-3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-3.6359490522558435E-2"/>
                  <c:y val="6.8678224349341344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0.39166382946697681"/>
                  <c:y val="-0.10069568293581414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  <c:showPercent val="1"/>
            <c:showLeaderLines val="1"/>
          </c:dLbls>
          <c:cat>
            <c:strRef>
              <c:f>Plan3!$A$9:$A$12</c:f>
              <c:strCache>
                <c:ptCount val="4"/>
                <c:pt idx="0">
                  <c:v>União </c:v>
                </c:pt>
                <c:pt idx="1">
                  <c:v>Estado </c:v>
                </c:pt>
                <c:pt idx="2">
                  <c:v>Outras Receitas </c:v>
                </c:pt>
                <c:pt idx="3">
                  <c:v>Município </c:v>
                </c:pt>
              </c:strCache>
            </c:strRef>
          </c:cat>
          <c:val>
            <c:numRef>
              <c:f>Plan3!$B$9:$B$12</c:f>
              <c:numCache>
                <c:formatCode>"R$"#,##0.00;[Red]\-"R$"#,##0.00</c:formatCode>
                <c:ptCount val="4"/>
                <c:pt idx="0">
                  <c:v>13486915.890000002</c:v>
                </c:pt>
                <c:pt idx="1">
                  <c:v>13134000</c:v>
                </c:pt>
                <c:pt idx="2">
                  <c:v>788000</c:v>
                </c:pt>
                <c:pt idx="3">
                  <c:v>117593187.05</c:v>
                </c:pt>
              </c:numCache>
            </c:numRef>
          </c:val>
        </c:ser>
        <c:ser>
          <c:idx val="1"/>
          <c:order val="1"/>
          <c:tx>
            <c:strRef>
              <c:f>Plan3!$C$8</c:f>
              <c:strCache>
                <c:ptCount val="1"/>
              </c:strCache>
            </c:strRef>
          </c:tx>
          <c:explosion val="25"/>
          <c:cat>
            <c:strRef>
              <c:f>Plan3!$A$9:$A$12</c:f>
              <c:strCache>
                <c:ptCount val="4"/>
                <c:pt idx="0">
                  <c:v>União </c:v>
                </c:pt>
                <c:pt idx="1">
                  <c:v>Estado </c:v>
                </c:pt>
                <c:pt idx="2">
                  <c:v>Outras Receitas </c:v>
                </c:pt>
                <c:pt idx="3">
                  <c:v>Município </c:v>
                </c:pt>
              </c:strCache>
            </c:strRef>
          </c:cat>
          <c:val>
            <c:numRef>
              <c:f>Plan3!$C$9:$C$12</c:f>
              <c:numCache>
                <c:formatCode>"R$"#,##0.00;[Red]\-"R$"#,##0.00</c:formatCode>
                <c:ptCount val="4"/>
                <c:pt idx="0">
                  <c:v>13586217.93</c:v>
                </c:pt>
                <c:pt idx="1">
                  <c:v>1278034.45</c:v>
                </c:pt>
                <c:pt idx="2">
                  <c:v>1781902.6900000006</c:v>
                </c:pt>
                <c:pt idx="3">
                  <c:v>116147481.58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1"/>
          <c:order val="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9596588033428418E-2"/>
                  <c:y val="-1.3566868638527387E-2"/>
                </c:manualLayout>
              </c:layout>
              <c:showVal val="1"/>
            </c:dLbl>
            <c:dLbl>
              <c:idx val="1"/>
              <c:layout>
                <c:manualLayout>
                  <c:x val="7.3487205125356524E-3"/>
                  <c:y val="-1.695858579815922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graficos!$B$9:$C$9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graficos!$B$11:$C$11</c:f>
              <c:numCache>
                <c:formatCode>#,##0</c:formatCode>
                <c:ptCount val="2"/>
                <c:pt idx="0">
                  <c:v>156665</c:v>
                </c:pt>
                <c:pt idx="1">
                  <c:v>284604</c:v>
                </c:pt>
              </c:numCache>
            </c:numRef>
          </c:val>
        </c:ser>
        <c:shape val="cylinder"/>
        <c:axId val="99768576"/>
        <c:axId val="99946496"/>
        <c:axId val="0"/>
      </c:bar3DChart>
      <c:catAx>
        <c:axId val="99768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9946496"/>
        <c:crosses val="autoZero"/>
        <c:auto val="1"/>
        <c:lblAlgn val="ctr"/>
        <c:lblOffset val="100"/>
      </c:catAx>
      <c:valAx>
        <c:axId val="99946496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997685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8705834031908949E-2"/>
                  <c:y val="-1.5470990552706614E-2"/>
                </c:manualLayout>
              </c:layout>
              <c:showVal val="1"/>
            </c:dLbl>
            <c:dLbl>
              <c:idx val="1"/>
              <c:layout>
                <c:manualLayout>
                  <c:x val="1.8705834031908949E-2"/>
                  <c:y val="-9.282594331624011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graficos!$B$16:$C$16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graficos!$B$17:$C$17</c:f>
              <c:numCache>
                <c:formatCode>#,##0</c:formatCode>
                <c:ptCount val="2"/>
                <c:pt idx="0">
                  <c:v>23451</c:v>
                </c:pt>
                <c:pt idx="1">
                  <c:v>19269</c:v>
                </c:pt>
              </c:numCache>
            </c:numRef>
          </c:val>
        </c:ser>
        <c:shape val="cylinder"/>
        <c:axId val="97526912"/>
        <c:axId val="97528448"/>
        <c:axId val="0"/>
      </c:bar3DChart>
      <c:catAx>
        <c:axId val="9752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7528448"/>
        <c:crosses val="autoZero"/>
        <c:auto val="1"/>
        <c:lblAlgn val="ctr"/>
        <c:lblOffset val="100"/>
      </c:catAx>
      <c:valAx>
        <c:axId val="975284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9752691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"/>
                  <c:y val="-1.8565188663247988E-2"/>
                </c:manualLayout>
              </c:layout>
              <c:showVal val="1"/>
            </c:dLbl>
            <c:dLbl>
              <c:idx val="1"/>
              <c:layout>
                <c:manualLayout>
                  <c:x val="9.7982940167141968E-3"/>
                  <c:y val="-1.856518866324798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graficos!$B$21:$C$21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graficos!$B$22:$C$22</c:f>
              <c:numCache>
                <c:formatCode>#,##0</c:formatCode>
                <c:ptCount val="2"/>
                <c:pt idx="0">
                  <c:v>97789</c:v>
                </c:pt>
                <c:pt idx="1">
                  <c:v>69609</c:v>
                </c:pt>
              </c:numCache>
            </c:numRef>
          </c:val>
        </c:ser>
        <c:shape val="cylinder"/>
        <c:axId val="100483072"/>
        <c:axId val="100484608"/>
        <c:axId val="0"/>
      </c:bar3DChart>
      <c:catAx>
        <c:axId val="100483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0484608"/>
        <c:crosses val="autoZero"/>
        <c:auto val="1"/>
        <c:lblAlgn val="ctr"/>
        <c:lblOffset val="100"/>
      </c:catAx>
      <c:valAx>
        <c:axId val="1004846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048307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graficos!$B$27:$C$27</c:f>
              <c:strCache>
                <c:ptCount val="2"/>
                <c:pt idx="0">
                  <c:v>ANO 2022</c:v>
                </c:pt>
                <c:pt idx="1">
                  <c:v>ANO 20201</c:v>
                </c:pt>
              </c:strCache>
            </c:strRef>
          </c:cat>
          <c:val>
            <c:numRef>
              <c:f>graficos!$B$28:$C$28</c:f>
              <c:numCache>
                <c:formatCode>#,##0</c:formatCode>
                <c:ptCount val="2"/>
                <c:pt idx="0">
                  <c:v>10655</c:v>
                </c:pt>
                <c:pt idx="1">
                  <c:v>7082</c:v>
                </c:pt>
              </c:numCache>
            </c:numRef>
          </c:val>
        </c:ser>
        <c:shape val="cylinder"/>
        <c:axId val="104937728"/>
        <c:axId val="104951808"/>
        <c:axId val="0"/>
      </c:bar3DChart>
      <c:catAx>
        <c:axId val="104937728"/>
        <c:scaling>
          <c:orientation val="minMax"/>
        </c:scaling>
        <c:delete val="1"/>
        <c:axPos val="b"/>
        <c:tickLblPos val="nextTo"/>
        <c:crossAx val="104951808"/>
        <c:crosses val="autoZero"/>
        <c:auto val="1"/>
        <c:lblAlgn val="ctr"/>
        <c:lblOffset val="100"/>
      </c:catAx>
      <c:valAx>
        <c:axId val="1049518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493772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"/>
                  <c:y val="-1.996633497745534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66217799699404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graficos!$B$32:$C$32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graficos!$B$33:$C$33</c:f>
              <c:numCache>
                <c:formatCode>#,##0</c:formatCode>
                <c:ptCount val="2"/>
                <c:pt idx="0">
                  <c:v>8003</c:v>
                </c:pt>
                <c:pt idx="1">
                  <c:v>7496</c:v>
                </c:pt>
              </c:numCache>
            </c:numRef>
          </c:val>
        </c:ser>
        <c:shape val="cylinder"/>
        <c:axId val="105014016"/>
        <c:axId val="105015552"/>
        <c:axId val="0"/>
      </c:bar3DChart>
      <c:catAx>
        <c:axId val="10501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015552"/>
        <c:crosses val="autoZero"/>
        <c:auto val="1"/>
        <c:lblAlgn val="ctr"/>
        <c:lblOffset val="100"/>
      </c:catAx>
      <c:valAx>
        <c:axId val="105015552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01401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3.9194057803101246E-3"/>
                  <c:y val="-2.258107234116844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-2.5195613185836495E-3"/>
                  <c:y val="-1.574725824114783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graficos!$B$36:$C$36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graficos!$B$37:$C$37</c:f>
              <c:numCache>
                <c:formatCode>#,##0</c:formatCode>
                <c:ptCount val="2"/>
                <c:pt idx="0">
                  <c:v>10160</c:v>
                </c:pt>
                <c:pt idx="1">
                  <c:v>9375</c:v>
                </c:pt>
              </c:numCache>
            </c:numRef>
          </c:val>
        </c:ser>
        <c:shape val="cylinder"/>
        <c:axId val="105036800"/>
        <c:axId val="105046784"/>
        <c:axId val="0"/>
      </c:bar3DChart>
      <c:catAx>
        <c:axId val="10503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5046784"/>
        <c:crosses val="autoZero"/>
        <c:auto val="1"/>
        <c:lblAlgn val="ctr"/>
        <c:lblOffset val="100"/>
      </c:catAx>
      <c:valAx>
        <c:axId val="105046784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503680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6.0816997345122621E-3"/>
                  <c:y val="-6.655444992485119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graficos!$B$44:$C$44</c:f>
              <c:strCache>
                <c:ptCount val="2"/>
                <c:pt idx="0">
                  <c:v>ANO 2022</c:v>
                </c:pt>
                <c:pt idx="1">
                  <c:v>ANO 2021</c:v>
                </c:pt>
              </c:strCache>
            </c:strRef>
          </c:cat>
          <c:val>
            <c:numRef>
              <c:f>graficos!$B$45:$C$45</c:f>
              <c:numCache>
                <c:formatCode>#,##0</c:formatCode>
                <c:ptCount val="2"/>
                <c:pt idx="0">
                  <c:v>4895</c:v>
                </c:pt>
                <c:pt idx="1">
                  <c:v>3290</c:v>
                </c:pt>
              </c:numCache>
            </c:numRef>
          </c:val>
        </c:ser>
        <c:shape val="cylinder"/>
        <c:axId val="100456320"/>
        <c:axId val="100457856"/>
        <c:axId val="0"/>
      </c:bar3DChart>
      <c:catAx>
        <c:axId val="100456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0457856"/>
        <c:crosses val="autoZero"/>
        <c:auto val="1"/>
        <c:lblAlgn val="ctr"/>
        <c:lblOffset val="100"/>
      </c:catAx>
      <c:valAx>
        <c:axId val="10045785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045632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119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400" y="0"/>
            <a:ext cx="2933118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02860-0F0A-430C-9720-0B9855849583}" type="datetimeFigureOut">
              <a:rPr lang="pt-BR" smtClean="0"/>
              <a:pPr/>
              <a:t>15/02/2023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08"/>
            <a:ext cx="2933119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400" y="9409108"/>
            <a:ext cx="2933118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6750F-0D1F-40E9-BECC-56F32E1450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752998" y="5094849"/>
            <a:ext cx="6023624" cy="482651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2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67652" cy="5359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dt"/>
          </p:nvPr>
        </p:nvSpPr>
        <p:spPr>
          <a:xfrm>
            <a:off x="4261968" y="0"/>
            <a:ext cx="3267652" cy="53595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283" name="PlaceHolder 4"/>
          <p:cNvSpPr>
            <a:spLocks noGrp="1"/>
          </p:cNvSpPr>
          <p:nvPr>
            <p:ph type="ftr"/>
          </p:nvPr>
        </p:nvSpPr>
        <p:spPr>
          <a:xfrm>
            <a:off x="0" y="10190060"/>
            <a:ext cx="3267652" cy="53595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284" name="PlaceHolder 5"/>
          <p:cNvSpPr>
            <a:spLocks noGrp="1"/>
          </p:cNvSpPr>
          <p:nvPr>
            <p:ph type="sldNum"/>
          </p:nvPr>
        </p:nvSpPr>
        <p:spPr>
          <a:xfrm>
            <a:off x="4261968" y="10190060"/>
            <a:ext cx="3267652" cy="53595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5E8DFAD-4022-4BF0-8285-A045AE1B0FF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A593331-F39A-4B9E-8550-9F018EBE579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86AB68D3-E4FB-4D75-9B43-CCE46ACFCF95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1818A053-009D-4D69-BB7F-DC5DC44B680E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7237893-5466-4228-A9B2-2A4176099A6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E82D412-2561-4627-A224-7FED19DCF96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B5800A70-273E-4DCE-AEBA-57CBA4EDCFF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7063EBE2-4686-4657-B8B0-FBAF81E3E789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7237893-5466-4228-A9B2-2A4176099A6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2D8A0C2-A63F-4742-806D-C002F880615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752639" y="5094850"/>
            <a:ext cx="6018963" cy="48232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3"/>
          <p:cNvSpPr/>
          <p:nvPr/>
        </p:nvSpPr>
        <p:spPr>
          <a:xfrm>
            <a:off x="4261251" y="10189338"/>
            <a:ext cx="3264425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EAD2179-3C28-4E7D-8114-88E0599C6E7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842EA5B-DC9E-4CA5-BFC3-0CDBF7BBD66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AA1526F-3029-4678-992A-912FF0E67A8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C1D5BAF0-2409-4104-82CD-149AAB9DA9F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333CCBD7-0B9E-4529-9E4A-B21D2B8ADDC7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6684CA-507B-41D8-B1A9-CD77EE1AF28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B03FA41-716C-4C60-BB12-7B07B9C40D8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F3EF4A17-C7D8-401A-9562-54BA33D9B26F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986C0268-3F5E-4CF9-AF98-3D155CDF71DF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7231CCA-3B6F-4C18-A458-7D3EEF7FFB4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Anotações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3CD7865-134E-4F3F-BE77-7D78C3E8CDD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A893D3DC-BF78-4F10-85F5-408A7B3E95A2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8EB89313-7D13-4E63-80F0-4ADC437AA6AC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4C55319-FC3A-4EA6-B3A1-46EB090450A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78F18650-C6DE-4C3B-91E0-27E570BC2BB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EB788500-C6F0-4F75-836E-3510EB812FE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ED1A50B-2BE3-440F-9911-963B02F62BF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A2B143C-5675-42A8-9A0F-C17F21B9DB4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316338C3-860C-4DD0-B256-C293BFB243EA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AF028BDC-5E87-4219-8537-382F2957EB71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B2CBCB4-D82D-43EB-A30C-0D24EBCA64A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49FCDF1-1BA6-4984-9455-AE2B41E46AA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E3AD3A7-F1D5-471E-B924-92EE98C6A7E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E647378B-5415-4F33-8ED5-54F48A00173F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6646B1A1-50E4-4332-B6F9-AA1ED15EFAF1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F8883B7-5E07-49B4-9EEA-FDB6F716412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0918F761-1D25-4A76-83FC-107FAB536B4C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A9B16FAF-1631-4AB4-99EA-A77E9C466CDE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F659974-4A7E-46A7-AD19-6B866271F78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A260199-6A0A-4717-A539-797A031FBCC0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6E8902A0-264D-4376-8503-12C26E2C5C7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148B9373-2A47-4555-9445-17FB5D41C60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0E3444E-93D9-4763-96B3-50E410E7A92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40495B9-0943-414B-9E04-003AB74F7A3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9F07F9A8-DD45-49DA-AB65-5D1F540EAA9F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22B07600-A0EE-4BF9-B70E-4FC52BBB9A2F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2A18303-90A7-49E2-9368-9F86991F0C1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ABFFAAAC-AC6D-4EBC-A589-4C28D3BDD5D9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5E4A6917-1FFC-40ED-AD6D-6724A371B560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CE1BA86-BB96-4E86-82FB-5644779F10A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CE1BA86-BB96-4E86-82FB-5644779F10A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4BFB01C-31BB-4186-8FFF-AA8E2FA43904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05445962-B470-4719-8853-858D48F94049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8DB4E3FD-8948-4A7B-B59C-7D30F483FD97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35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AC61F82-C58F-4806-8491-B3F9E380368D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0345178-DAB8-4567-98BB-5B89E3D8206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25BDB510-D44C-4D82-A0B2-EFC159E97A78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37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CEB0C58C-E77E-40A7-9A6E-CADB60B28CE4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37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DBFC31C-AA7B-4181-8AC3-548A95A5EDB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38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C55E248-74E0-4332-9541-3BCF7EF2544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42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520F06DB-00D9-4D98-82BF-0D745DD1D932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9D5D247D-CE8A-412C-A00E-632CA5767D8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42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793CB57-9D9D-42FB-A473-295045E70FC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43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D9D3812-FB6D-4634-ADBB-4DAC0E4B890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44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DC36076-F96D-4C71-B6F3-D636B7BC41C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45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752639" y="5094850"/>
            <a:ext cx="6018963" cy="48232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3"/>
          <p:cNvSpPr/>
          <p:nvPr/>
        </p:nvSpPr>
        <p:spPr>
          <a:xfrm>
            <a:off x="4261251" y="10189338"/>
            <a:ext cx="3264425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5751BFB-2125-403F-AB53-0BCBE2D0977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F9348F5-E661-44DC-A8AC-99F6E1F34B6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2"/>
          <p:cNvSpPr/>
          <p:nvPr/>
        </p:nvSpPr>
        <p:spPr>
          <a:xfrm>
            <a:off x="752639" y="5094850"/>
            <a:ext cx="6022190" cy="48247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3"/>
          <p:cNvSpPr/>
          <p:nvPr/>
        </p:nvSpPr>
        <p:spPr>
          <a:xfrm>
            <a:off x="4261251" y="10189338"/>
            <a:ext cx="3265859" cy="5345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693650C-A97B-4CF0-B23E-79BFA7FC0E3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05FC58F-F6C1-42E4-A1CF-9AEEF93CF09E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46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CF8F6EBC-0050-431C-89B6-E5444BD915F4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85610C8A-B8EB-4560-AE35-5EEF50F65CA4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46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B0B7676-3384-4746-AD96-366C9B3E4A3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2FEF9BB5-440F-4EB1-BFBB-241D95A043CE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684511" y="4750666"/>
            <a:ext cx="5471784" cy="450146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4"/>
          <p:cNvSpPr/>
          <p:nvPr/>
        </p:nvSpPr>
        <p:spPr>
          <a:xfrm>
            <a:off x="3877222" y="9504583"/>
            <a:ext cx="2960716" cy="4944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360" rIns="90000" bIns="45360" anchor="b"/>
          <a:lstStyle/>
          <a:p>
            <a:pPr algn="r">
              <a:lnSpc>
                <a:spcPct val="100000"/>
              </a:lnSpc>
            </a:pPr>
            <a:fld id="{BCC1BD3C-260E-4E4F-B048-F0B51F2FAE9E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64B50FC-718F-4F3E-8BF0-27765F8F0B3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FD0BC210-101F-4623-B936-E641A29D7B65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6797C6FF-C787-4AA1-A662-9843FE7B6DEF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7B4E301-C69B-4470-BC31-E541C8CFEED9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951C9BF-5580-46F5-AF68-796D8037576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2"/>
          <p:cNvSpPr/>
          <p:nvPr/>
        </p:nvSpPr>
        <p:spPr>
          <a:xfrm>
            <a:off x="676622" y="4704439"/>
            <a:ext cx="5414772" cy="44570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4261250" y="10189338"/>
            <a:ext cx="3262991" cy="53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E82D412-2561-4627-A224-7FED19DCF96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92000"/>
                </a:lnSpc>
              </a:pPr>
              <a:t>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3835986" y="9409238"/>
            <a:ext cx="2929162" cy="4864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B5800A70-273E-4DCE-AEBA-57CBA4EDCFF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3"/>
          <p:cNvSpPr/>
          <p:nvPr/>
        </p:nvSpPr>
        <p:spPr>
          <a:xfrm>
            <a:off x="676623" y="4702994"/>
            <a:ext cx="5413337" cy="44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4"/>
          <p:cNvSpPr/>
          <p:nvPr/>
        </p:nvSpPr>
        <p:spPr>
          <a:xfrm>
            <a:off x="3835986" y="9409238"/>
            <a:ext cx="2929162" cy="4882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/>
          <a:lstStyle/>
          <a:p>
            <a:pPr algn="r">
              <a:lnSpc>
                <a:spcPct val="100000"/>
              </a:lnSpc>
            </a:pPr>
            <a:fld id="{7063EBE2-4686-4657-B8B0-FBAF81E3E789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5E8DFAD-4022-4BF0-8285-A045AE1B0FFA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 cstate="print"/>
          <a:srcRect t="5299" b="8446"/>
          <a:stretch/>
        </p:blipFill>
        <p:spPr>
          <a:xfrm>
            <a:off x="264240" y="0"/>
            <a:ext cx="12026880" cy="707148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/>
          <p:cNvPicPr/>
          <p:nvPr/>
        </p:nvPicPr>
        <p:blipFill>
          <a:blip r:embed="rId14" cstate="print"/>
          <a:srcRect t="5299" b="8446"/>
          <a:stretch/>
        </p:blipFill>
        <p:spPr>
          <a:xfrm>
            <a:off x="-22320" y="-25560"/>
            <a:ext cx="12313440" cy="709704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14" cstate="print"/>
          <a:srcRect t="17513" b="23016"/>
          <a:stretch/>
        </p:blipFill>
        <p:spPr>
          <a:xfrm>
            <a:off x="-22320" y="981000"/>
            <a:ext cx="12210480" cy="4893480"/>
          </a:xfrm>
          <a:prstGeom prst="rect">
            <a:avLst/>
          </a:prstGeom>
          <a:ln w="9360">
            <a:noFill/>
          </a:ln>
        </p:spPr>
      </p:pic>
      <p:pic>
        <p:nvPicPr>
          <p:cNvPr id="79" name="Picture 2"/>
          <p:cNvPicPr/>
          <p:nvPr/>
        </p:nvPicPr>
        <p:blipFill>
          <a:blip r:embed="rId15" cstate="print"/>
          <a:stretch/>
        </p:blipFill>
        <p:spPr>
          <a:xfrm>
            <a:off x="0" y="54000"/>
            <a:ext cx="2778840" cy="731160"/>
          </a:xfrm>
          <a:prstGeom prst="rect">
            <a:avLst/>
          </a:prstGeom>
          <a:ln w="936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/>
          <p:cNvPicPr/>
          <p:nvPr/>
        </p:nvPicPr>
        <p:blipFill>
          <a:blip r:embed="rId14" cstate="print"/>
          <a:srcRect l="53846" t="5299" r="38257" b="8446"/>
          <a:stretch/>
        </p:blipFill>
        <p:spPr>
          <a:xfrm>
            <a:off x="11277720" y="0"/>
            <a:ext cx="915480" cy="685404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2"/>
          <p:cNvPicPr/>
          <p:nvPr/>
        </p:nvPicPr>
        <p:blipFill>
          <a:blip r:embed="rId15" cstate="print"/>
          <a:stretch/>
        </p:blipFill>
        <p:spPr>
          <a:xfrm>
            <a:off x="0" y="54000"/>
            <a:ext cx="2142360" cy="56268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6111720" y="136440"/>
            <a:ext cx="3828240" cy="6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3º Quadrimestre de 2019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(prestação de contas)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"/>
          <p:cNvPicPr/>
          <p:nvPr/>
        </p:nvPicPr>
        <p:blipFill>
          <a:blip r:embed="rId14" cstate="print"/>
          <a:srcRect l="53846" t="5299" r="38257" b="8446"/>
          <a:stretch/>
        </p:blipFill>
        <p:spPr>
          <a:xfrm>
            <a:off x="11277720" y="0"/>
            <a:ext cx="915480" cy="685404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2"/>
          <p:cNvPicPr/>
          <p:nvPr/>
        </p:nvPicPr>
        <p:blipFill>
          <a:blip r:embed="rId15" cstate="print"/>
          <a:stretch/>
        </p:blipFill>
        <p:spPr>
          <a:xfrm>
            <a:off x="0" y="54000"/>
            <a:ext cx="2142360" cy="562680"/>
          </a:xfrm>
          <a:prstGeom prst="rect">
            <a:avLst/>
          </a:prstGeom>
          <a:ln w="936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6111720" y="136440"/>
            <a:ext cx="3828240" cy="6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3º Quadrimestre de 2019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(prestação de contas)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"/>
          <p:cNvPicPr/>
          <p:nvPr/>
        </p:nvPicPr>
        <p:blipFill>
          <a:blip r:embed="rId14" cstate="print"/>
          <a:srcRect t="5602" b="11104"/>
          <a:stretch/>
        </p:blipFill>
        <p:spPr>
          <a:xfrm>
            <a:off x="-22320" y="0"/>
            <a:ext cx="12313440" cy="685404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2"/>
          <p:cNvPicPr/>
          <p:nvPr/>
        </p:nvPicPr>
        <p:blipFill>
          <a:blip r:embed="rId15" cstate="print"/>
          <a:stretch/>
        </p:blipFill>
        <p:spPr>
          <a:xfrm>
            <a:off x="9104400" y="115920"/>
            <a:ext cx="2993400" cy="788400"/>
          </a:xfrm>
          <a:prstGeom prst="rect">
            <a:avLst/>
          </a:prstGeom>
          <a:ln w="936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2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584280" y="2082960"/>
            <a:ext cx="8568720" cy="36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2"/>
          <p:cNvSpPr/>
          <p:nvPr/>
        </p:nvSpPr>
        <p:spPr>
          <a:xfrm>
            <a:off x="-22320" y="1268280"/>
            <a:ext cx="12356280" cy="3525120"/>
          </a:xfrm>
          <a:prstGeom prst="rect">
            <a:avLst/>
          </a:prstGeom>
          <a:solidFill>
            <a:srgbClr val="FFFFFF">
              <a:alpha val="7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3"/>
          <p:cNvSpPr/>
          <p:nvPr/>
        </p:nvSpPr>
        <p:spPr>
          <a:xfrm>
            <a:off x="14400" y="2917800"/>
            <a:ext cx="11804040" cy="173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PRESTAÇÃO DE CONTAS</a:t>
            </a:r>
            <a:r>
              <a:rPr dirty="0"/>
              <a:t/>
            </a:r>
            <a:br>
              <a:rPr dirty="0"/>
            </a:br>
            <a:r>
              <a:rPr lang="pt-BR" sz="4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pt-BR" sz="4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º </a:t>
            </a:r>
            <a:r>
              <a:rPr lang="pt-BR" sz="4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QUADRIMESTRE</a:t>
            </a:r>
            <a:r>
              <a:rPr lang="pt-BR" sz="4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4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pt-BR" sz="4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r>
              <a:rPr dirty="0"/>
              <a:t/>
            </a:r>
            <a:br>
              <a:rPr dirty="0"/>
            </a:br>
            <a:r>
              <a:rPr lang="pt-BR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Lei Complementar Federal 141, de 13/01/12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Picture 4"/>
          <p:cNvPicPr/>
          <p:nvPr/>
        </p:nvPicPr>
        <p:blipFill>
          <a:blip r:embed="rId3" cstate="print"/>
          <a:stretch/>
        </p:blipFill>
        <p:spPr>
          <a:xfrm>
            <a:off x="3576600" y="1511280"/>
            <a:ext cx="4680720" cy="1234440"/>
          </a:xfrm>
          <a:prstGeom prst="rect">
            <a:avLst/>
          </a:prstGeom>
          <a:ln w="9360">
            <a:noFill/>
          </a:ln>
        </p:spPr>
      </p:pic>
      <p:sp>
        <p:nvSpPr>
          <p:cNvPr id="289" name="CustomShape 4"/>
          <p:cNvSpPr/>
          <p:nvPr/>
        </p:nvSpPr>
        <p:spPr>
          <a:xfrm>
            <a:off x="1600200" y="5119560"/>
            <a:ext cx="9429120" cy="1518480"/>
          </a:xfrm>
          <a:prstGeom prst="rect">
            <a:avLst/>
          </a:prstGeom>
          <a:solidFill>
            <a:srgbClr val="002060">
              <a:alpha val="7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5"/>
          <p:cNvSpPr/>
          <p:nvPr/>
        </p:nvSpPr>
        <p:spPr>
          <a:xfrm>
            <a:off x="5845320" y="5837400"/>
            <a:ext cx="4826880" cy="79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360">
              <a:lnSpc>
                <a:spcPct val="100000"/>
              </a:lnSpc>
              <a:spcBef>
                <a:spcPts val="300"/>
              </a:spcBef>
            </a:pPr>
            <a:r>
              <a:rPr lang="pt-BR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REBECA RIBEIRO BARUFI ORECHOWSKI </a:t>
            </a:r>
            <a:r>
              <a:rPr lang="pt-BR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Secretária </a:t>
            </a:r>
            <a:r>
              <a:rPr lang="pt-BR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Municipal de Saúde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1619280" y="5541840"/>
            <a:ext cx="4015800" cy="79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360">
              <a:lnSpc>
                <a:spcPct val="100000"/>
              </a:lnSpc>
              <a:spcBef>
                <a:spcPts val="300"/>
              </a:spcBef>
            </a:pPr>
            <a:r>
              <a:rPr lang="pt-BR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Engº Caio Arias Matheus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360">
              <a:lnSpc>
                <a:spcPct val="100000"/>
              </a:lnSpc>
              <a:spcBef>
                <a:spcPts val="300"/>
              </a:spcBef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Prefeito Municipal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5931000" y="5262480"/>
            <a:ext cx="5152320" cy="42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SECRETARIA MUNICIPAL DE SAÚDE </a:t>
            </a:r>
            <a:endParaRPr lang="pt-B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Line 8"/>
          <p:cNvSpPr/>
          <p:nvPr/>
        </p:nvSpPr>
        <p:spPr>
          <a:xfrm>
            <a:off x="5657760" y="5257800"/>
            <a:ext cx="1440" cy="1247760"/>
          </a:xfrm>
          <a:prstGeom prst="line">
            <a:avLst/>
          </a:prstGeom>
          <a:ln w="64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2208240" y="1138320"/>
            <a:ext cx="822564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2"/>
          <p:cNvSpPr/>
          <p:nvPr/>
        </p:nvSpPr>
        <p:spPr>
          <a:xfrm>
            <a:off x="0" y="662004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0" y="825480"/>
            <a:ext cx="11280960" cy="591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SAÚDE DA MULHER  - </a:t>
            </a:r>
            <a:r>
              <a:rPr lang="pt-BR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CENTRO ESPECIALIZADO EM SAÚDE DA MULHER 2022</a:t>
            </a:r>
            <a:endParaRPr lang="pt-BR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Picture 92"/>
          <p:cNvPicPr/>
          <p:nvPr/>
        </p:nvPicPr>
        <p:blipFill>
          <a:blip r:embed="rId3" cstate="print"/>
          <a:stretch/>
        </p:blipFill>
        <p:spPr>
          <a:xfrm>
            <a:off x="9961560" y="42840"/>
            <a:ext cx="678600" cy="678600"/>
          </a:xfrm>
          <a:prstGeom prst="rect">
            <a:avLst/>
          </a:prstGeom>
          <a:ln w="9360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168802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1º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160690" y="1628800"/>
          <a:ext cx="5616623" cy="4701294"/>
        </p:xfrm>
        <a:graphic>
          <a:graphicData uri="http://schemas.openxmlformats.org/drawingml/2006/table">
            <a:tbl>
              <a:tblPr/>
              <a:tblGrid>
                <a:gridCol w="2542960"/>
                <a:gridCol w="1451451"/>
                <a:gridCol w="1622212"/>
              </a:tblGrid>
              <a:tr h="64098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PRODUTIVIDADE </a:t>
                      </a: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2021 </a:t>
                      </a: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848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Consulta GINECOLOGIA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762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08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Consulta MASTOLOGIA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219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222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PEDIATRIA </a:t>
                      </a: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43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06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ENFERMAGEM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PROCEDIMENTOS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6.080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3.944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670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DIU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21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614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BIOPSIA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13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5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USG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1.432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2.080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321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Assistente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Social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-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5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Psicólogo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-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5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CIRURGIÃO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DENTISTA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1.308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-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5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9289" marR="9289" marT="9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10.655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latin typeface="Arial"/>
                        </a:rPr>
                        <a:t>7.082</a:t>
                      </a:r>
                      <a:endParaRPr lang="pt-B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336154" y="2348880"/>
          <a:ext cx="39604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 11"/>
          <p:cNvSpPr/>
          <p:nvPr/>
        </p:nvSpPr>
        <p:spPr>
          <a:xfrm>
            <a:off x="696194" y="162880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 Produtividade Ano 2022/2021</a:t>
            </a:r>
            <a:endParaRPr lang="pt-BR" b="1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96134" y="6215082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ANO 2022        ANO 2021</a:t>
            </a:r>
            <a:endParaRPr lang="pt-BR" sz="1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2492280"/>
            <a:ext cx="12285000" cy="2088848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Produtividade de </a:t>
            </a:r>
            <a:endParaRPr lang="pt-BR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6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Especialidades</a:t>
            </a:r>
            <a:endParaRPr lang="pt-BR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Picture 2"/>
          <p:cNvPicPr/>
          <p:nvPr/>
        </p:nvPicPr>
        <p:blipFill>
          <a:blip r:embed="rId4" cstate="print"/>
          <a:stretch/>
        </p:blipFill>
        <p:spPr>
          <a:xfrm>
            <a:off x="623880" y="2781360"/>
            <a:ext cx="1724760" cy="1724760"/>
          </a:xfrm>
          <a:prstGeom prst="rect">
            <a:avLst/>
          </a:prstGeom>
          <a:ln w="9360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2208240" y="1138320"/>
            <a:ext cx="822564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2"/>
          <p:cNvSpPr/>
          <p:nvPr/>
        </p:nvSpPr>
        <p:spPr>
          <a:xfrm>
            <a:off x="0" y="662004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0" y="825480"/>
            <a:ext cx="11280960" cy="591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CEME – CENTRO DE ESPECIALIDADES MÉDICAS ANOS DE </a:t>
            </a: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 </a:t>
            </a: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 </a:t>
            </a: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2021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Picture 92"/>
          <p:cNvPicPr/>
          <p:nvPr/>
        </p:nvPicPr>
        <p:blipFill>
          <a:blip r:embed="rId3" cstate="print"/>
          <a:stretch/>
        </p:blipFill>
        <p:spPr>
          <a:xfrm>
            <a:off x="9961560" y="42840"/>
            <a:ext cx="678600" cy="678600"/>
          </a:xfrm>
          <a:prstGeom prst="rect">
            <a:avLst/>
          </a:prstGeom>
          <a:ln w="9360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168802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1º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2" name="Retângulo 11"/>
          <p:cNvSpPr/>
          <p:nvPr/>
        </p:nvSpPr>
        <p:spPr>
          <a:xfrm>
            <a:off x="1056235" y="170080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 Produtividade 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 Médicas</a:t>
            </a:r>
          </a:p>
          <a:p>
            <a:pPr algn="ctr"/>
            <a:r>
              <a:rPr lang="pt-BR" b="1" i="1" dirty="0" smtClean="0"/>
              <a:t> Ano 2022/2021</a:t>
            </a:r>
            <a:endParaRPr lang="pt-BR" b="1" i="1" dirty="0"/>
          </a:p>
        </p:txBody>
      </p:sp>
      <p:graphicFrame>
        <p:nvGraphicFramePr>
          <p:cNvPr id="16" name="Gráfico 15"/>
          <p:cNvGraphicFramePr/>
          <p:nvPr/>
        </p:nvGraphicFramePr>
        <p:xfrm>
          <a:off x="336154" y="2780928"/>
          <a:ext cx="48965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tângulo 16"/>
          <p:cNvSpPr/>
          <p:nvPr/>
        </p:nvSpPr>
        <p:spPr>
          <a:xfrm>
            <a:off x="6312818" y="1700808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 Produtividade 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 Multidisciplinar</a:t>
            </a:r>
          </a:p>
          <a:p>
            <a:pPr algn="ctr"/>
            <a:r>
              <a:rPr lang="pt-BR" b="1" i="1" dirty="0" smtClean="0"/>
              <a:t> Ano 2022/2021</a:t>
            </a:r>
            <a:endParaRPr lang="pt-BR" b="1" i="1" dirty="0"/>
          </a:p>
        </p:txBody>
      </p:sp>
      <p:graphicFrame>
        <p:nvGraphicFramePr>
          <p:cNvPr id="18" name="Gráfico 17"/>
          <p:cNvGraphicFramePr/>
          <p:nvPr/>
        </p:nvGraphicFramePr>
        <p:xfrm>
          <a:off x="5880770" y="2636912"/>
          <a:ext cx="50405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-3492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0" y="980640"/>
            <a:ext cx="11267640" cy="647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AMBULATÓRIO DE ÚLCERAS VASCULOGÊNICAS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9" name="Picture 3"/>
          <p:cNvPicPr/>
          <p:nvPr/>
        </p:nvPicPr>
        <p:blipFill>
          <a:blip r:embed="rId3" cstate="print"/>
          <a:stretch/>
        </p:blipFill>
        <p:spPr>
          <a:xfrm>
            <a:off x="9961560" y="42840"/>
            <a:ext cx="678600" cy="6786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370" name="Table 3"/>
          <p:cNvGraphicFramePr/>
          <p:nvPr/>
        </p:nvGraphicFramePr>
        <p:xfrm>
          <a:off x="1776311" y="1770367"/>
          <a:ext cx="7344818" cy="4971000"/>
        </p:xfrm>
        <a:graphic>
          <a:graphicData uri="http://schemas.openxmlformats.org/drawingml/2006/table">
            <a:tbl>
              <a:tblPr/>
              <a:tblGrid>
                <a:gridCol w="4616193"/>
                <a:gridCol w="1404146"/>
                <a:gridCol w="1324479"/>
              </a:tblGrid>
              <a:tr h="5766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i="1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STATUS DO PROGRAMA DE TRATAMENTO DE ÚLCERAS VASCULOGÊNICAS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89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ATIVIDADES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2022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2021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6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Média de pacientes que se mantiveram no programa no quadrimestre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69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61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Pacientes obtiveram alta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Pacientes abandonaram o tratamento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Pacientes foram a óbito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Necessitaram de hospitalização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5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Curativos especiais foram realizados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1.784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1.156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92138" y="65887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2927520" y="1339920"/>
            <a:ext cx="676368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"/>
          <p:cNvSpPr/>
          <p:nvPr/>
        </p:nvSpPr>
        <p:spPr>
          <a:xfrm>
            <a:off x="0" y="764640"/>
            <a:ext cx="11280960" cy="5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PROGRAMA MELHOR EM CASA – EMAD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4" name="Picture 4"/>
          <p:cNvPicPr/>
          <p:nvPr/>
        </p:nvPicPr>
        <p:blipFill>
          <a:blip r:embed="rId3" cstate="print"/>
          <a:stretch/>
        </p:blipFill>
        <p:spPr>
          <a:xfrm>
            <a:off x="9961560" y="42840"/>
            <a:ext cx="678600" cy="6786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376" name="Table 5"/>
          <p:cNvGraphicFramePr/>
          <p:nvPr/>
        </p:nvGraphicFramePr>
        <p:xfrm>
          <a:off x="1776314" y="1484784"/>
          <a:ext cx="7704854" cy="4903174"/>
        </p:xfrm>
        <a:graphic>
          <a:graphicData uri="http://schemas.openxmlformats.org/drawingml/2006/table">
            <a:tbl>
              <a:tblPr/>
              <a:tblGrid>
                <a:gridCol w="4022889"/>
                <a:gridCol w="1909168"/>
                <a:gridCol w="1772797"/>
              </a:tblGrid>
              <a:tr h="58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Produtividade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Total 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ea typeface="DejaVu San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 2021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1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Visita Médica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248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221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7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Visita Enfermagem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734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863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Visita Assistente Social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183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81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Procedimentos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1.271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1.202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Admissão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29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42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Alta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09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25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Óbito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19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18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Pacientes</a:t>
                      </a:r>
                      <a:r>
                        <a:rPr lang="pt-BR" sz="16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 oxigenação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+mn-ea"/>
                          <a:cs typeface="Times New Roman" pitchFamily="18" charset="0"/>
                        </a:rPr>
                        <a:t>20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+mn-ea"/>
                          <a:cs typeface="Times New Roman" pitchFamily="18" charset="0"/>
                        </a:rPr>
                        <a:t>(MÉDIA)</a:t>
                      </a:r>
                      <a:endParaRPr lang="pt-BR" sz="14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+mn-ea"/>
                          <a:cs typeface="Times New Roman" pitchFamily="18" charset="0"/>
                        </a:rPr>
                        <a:t>22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+mn-ea"/>
                          <a:cs typeface="Times New Roman" pitchFamily="18" charset="0"/>
                        </a:rPr>
                        <a:t>(MÉDIA)</a:t>
                      </a:r>
                      <a:endParaRPr lang="pt-BR" sz="14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4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  <a:cs typeface="Times New Roman" pitchFamily="18" charset="0"/>
                        </a:rPr>
                        <a:t>Pacientes cadastrados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+mn-ea"/>
                          <a:cs typeface="Times New Roman" pitchFamily="18" charset="0"/>
                        </a:rPr>
                        <a:t>100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Times New Roman" pitchFamily="18" charset="0"/>
                        </a:rPr>
                        <a:t> (MÉDIA)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102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cs typeface="Times New Roman" pitchFamily="18" charset="0"/>
                        </a:rPr>
                        <a:t>(MÉDIA)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0" y="2492280"/>
            <a:ext cx="12285000" cy="2160856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Centro Atenção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Psicossocial – CAPS I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9" name="Picture 2"/>
          <p:cNvPicPr/>
          <p:nvPr/>
        </p:nvPicPr>
        <p:blipFill>
          <a:blip r:embed="rId3" cstate="print"/>
          <a:stretch/>
        </p:blipFill>
        <p:spPr>
          <a:xfrm>
            <a:off x="479520" y="2708280"/>
            <a:ext cx="1413720" cy="1413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2208240" y="1138320"/>
            <a:ext cx="822564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0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CAPS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192240" y="653580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0" y="873000"/>
            <a:ext cx="11280960" cy="68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CENTRO DE ATENÇÃO PSICOSSOCIAL  – CAPS I 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3" name="Picture 4"/>
          <p:cNvPicPr/>
          <p:nvPr/>
        </p:nvPicPr>
        <p:blipFill>
          <a:blip r:embed="rId3" cstate="print"/>
          <a:stretch/>
        </p:blipFill>
        <p:spPr>
          <a:xfrm>
            <a:off x="9912240" y="58680"/>
            <a:ext cx="716760" cy="7167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384" name="Table 4"/>
          <p:cNvGraphicFramePr/>
          <p:nvPr/>
        </p:nvGraphicFramePr>
        <p:xfrm>
          <a:off x="5592738" y="1916832"/>
          <a:ext cx="5040562" cy="4098484"/>
        </p:xfrm>
        <a:graphic>
          <a:graphicData uri="http://schemas.openxmlformats.org/drawingml/2006/table">
            <a:tbl>
              <a:tblPr/>
              <a:tblGrid>
                <a:gridCol w="2589102"/>
                <a:gridCol w="1225730"/>
                <a:gridCol w="1225730"/>
              </a:tblGrid>
              <a:tr h="808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CONSULTAS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Assistente Social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1.286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0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Médico Psiquiatra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1.202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1.292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Psicólogo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Terapeuta Ocupacional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Enfermagem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1.507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1.277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9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4.895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3.290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3" name="Retângulo 12"/>
          <p:cNvSpPr/>
          <p:nvPr/>
        </p:nvSpPr>
        <p:spPr>
          <a:xfrm>
            <a:off x="336154" y="162880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    Comparativo da Produtividade</a:t>
            </a:r>
          </a:p>
          <a:p>
            <a:pPr algn="ctr"/>
            <a:r>
              <a:rPr lang="pt-BR" b="1" i="1" dirty="0" smtClean="0"/>
              <a:t> Ano 2022/2021</a:t>
            </a:r>
            <a:endParaRPr lang="pt-BR" b="1" i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768202" y="2276872"/>
          <a:ext cx="41764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2492280"/>
            <a:ext cx="12285000" cy="2160856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NACE – </a:t>
            </a:r>
            <a:r>
              <a:rPr lang="pt-BR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Núcleo de </a:t>
            </a:r>
            <a:endParaRPr lang="pt-B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Atenção  a Criança Especial</a:t>
            </a:r>
            <a:endParaRPr lang="pt-B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Picture 2"/>
          <p:cNvPicPr/>
          <p:nvPr/>
        </p:nvPicPr>
        <p:blipFill>
          <a:blip r:embed="rId3" cstate="print"/>
          <a:stretch/>
        </p:blipFill>
        <p:spPr>
          <a:xfrm>
            <a:off x="407880" y="2684520"/>
            <a:ext cx="910440" cy="910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0" y="655020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0" y="873000"/>
            <a:ext cx="11280960" cy="68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OFERTA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CONSULTAS E PROCEDIMENTOS NACE – </a:t>
            </a:r>
            <a:endParaRPr lang="pt-BR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NÚCLEO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ATENÇÃO À CRIANÇA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ESPECIAL 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Picture 3"/>
          <p:cNvPicPr/>
          <p:nvPr/>
        </p:nvPicPr>
        <p:blipFill>
          <a:blip r:embed="rId3" cstate="print"/>
          <a:stretch/>
        </p:blipFill>
        <p:spPr>
          <a:xfrm>
            <a:off x="9898200" y="55440"/>
            <a:ext cx="662760" cy="662760"/>
          </a:xfrm>
          <a:prstGeom prst="rect">
            <a:avLst/>
          </a:prstGeom>
          <a:ln w="9360">
            <a:noFill/>
          </a:ln>
        </p:spPr>
      </p:pic>
      <p:sp>
        <p:nvSpPr>
          <p:cNvPr id="392" name="CustomShape 3"/>
          <p:cNvSpPr/>
          <p:nvPr/>
        </p:nvSpPr>
        <p:spPr>
          <a:xfrm>
            <a:off x="6111720" y="136440"/>
            <a:ext cx="3828240" cy="6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2019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(prestação de contas)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graphicFrame>
        <p:nvGraphicFramePr>
          <p:cNvPr id="11" name="Table 4"/>
          <p:cNvGraphicFramePr/>
          <p:nvPr/>
        </p:nvGraphicFramePr>
        <p:xfrm>
          <a:off x="6672858" y="1628804"/>
          <a:ext cx="4248472" cy="4796636"/>
        </p:xfrm>
        <a:graphic>
          <a:graphicData uri="http://schemas.openxmlformats.org/drawingml/2006/table">
            <a:tbl>
              <a:tblPr/>
              <a:tblGrid>
                <a:gridCol w="2168540"/>
                <a:gridCol w="1131412"/>
                <a:gridCol w="948520"/>
              </a:tblGrid>
              <a:tr h="569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Consultas Multiprofissionais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</a:t>
                      </a:r>
                      <a:endParaRPr lang="pt-BR" sz="14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2022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</a:t>
                      </a:r>
                      <a:endParaRPr lang="pt-BR" sz="14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2021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Assistente Social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459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244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1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Fonoaudióloga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2.536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356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Terapia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Ocupacional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2.879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739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Fisioterapia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1.975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1.178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Psicologia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2.493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311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Psicopedagogo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926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-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Nutricionista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311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-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0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Neuropediatra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480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300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Cirurgião</a:t>
                      </a:r>
                      <a:r>
                        <a:rPr lang="pt-BR" sz="14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 Dentista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403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-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Educador</a:t>
                      </a:r>
                      <a:r>
                        <a:rPr lang="pt-BR" sz="14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 Físico 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189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-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Equoterapia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660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279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Geral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13.311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3.407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912218" y="2348880"/>
          <a:ext cx="52565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272258" y="162880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de Consultas Multiprofissionais </a:t>
            </a:r>
          </a:p>
          <a:p>
            <a:pPr algn="ctr"/>
            <a:r>
              <a:rPr lang="pt-BR" b="1" i="1" dirty="0" smtClean="0"/>
              <a:t> 2022 / 2021</a:t>
            </a:r>
            <a:endParaRPr lang="pt-BR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0" y="2492280"/>
            <a:ext cx="12285000" cy="2160856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Saúde Bucal</a:t>
            </a:r>
            <a:endParaRPr lang="pt-BR" sz="8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2" name="Picture 2"/>
          <p:cNvPicPr/>
          <p:nvPr/>
        </p:nvPicPr>
        <p:blipFill>
          <a:blip r:embed="rId3" cstate="print"/>
          <a:stretch/>
        </p:blipFill>
        <p:spPr>
          <a:xfrm>
            <a:off x="1200240" y="2925720"/>
            <a:ext cx="1308960" cy="1308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584280" y="2082960"/>
            <a:ext cx="8568720" cy="36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2"/>
          <p:cNvSpPr/>
          <p:nvPr/>
        </p:nvSpPr>
        <p:spPr>
          <a:xfrm>
            <a:off x="-25560" y="639720"/>
            <a:ext cx="8367120" cy="5593680"/>
          </a:xfrm>
          <a:prstGeom prst="rect">
            <a:avLst/>
          </a:prstGeom>
          <a:solidFill>
            <a:srgbClr val="FFFFFF">
              <a:alpha val="79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6" name="Picture 3"/>
          <p:cNvPicPr/>
          <p:nvPr/>
        </p:nvPicPr>
        <p:blipFill>
          <a:blip r:embed="rId3" cstate="print"/>
          <a:stretch/>
        </p:blipFill>
        <p:spPr>
          <a:xfrm>
            <a:off x="1393920" y="828720"/>
            <a:ext cx="4855320" cy="1280520"/>
          </a:xfrm>
          <a:prstGeom prst="rect">
            <a:avLst/>
          </a:prstGeom>
          <a:ln w="9360"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263520" y="4724280"/>
            <a:ext cx="5911200" cy="103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360" indent="-2469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pt-BR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Produtividade (setorizada)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2469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pt-BR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Dados Financeiros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246960">
              <a:lnSpc>
                <a:spcPct val="100000"/>
              </a:lnSpc>
              <a:spcBef>
                <a:spcPts val="300"/>
              </a:spcBef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246960">
              <a:lnSpc>
                <a:spcPct val="100000"/>
              </a:lnSpc>
              <a:spcBef>
                <a:spcPts val="300"/>
              </a:spcBef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263520" y="3540240"/>
            <a:ext cx="735588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ROTEIRO DA APRESENTAÇÃO</a:t>
            </a: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1271520" y="2205000"/>
            <a:ext cx="5152320" cy="42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SECRETARIA MUNICIPAL DE SAÚDE </a:t>
            </a:r>
            <a:endParaRPr lang="pt-B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-28440" y="660096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2711520" y="6373800"/>
            <a:ext cx="5107680" cy="34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3"/>
          <p:cNvSpPr/>
          <p:nvPr/>
        </p:nvSpPr>
        <p:spPr>
          <a:xfrm>
            <a:off x="0" y="873000"/>
            <a:ext cx="11352960" cy="82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SAÚDE BUCAL CONSULTAS E PROCEDIMENTOS COMPARATIVO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2022/2021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6" name="Picture 4"/>
          <p:cNvPicPr/>
          <p:nvPr/>
        </p:nvPicPr>
        <p:blipFill>
          <a:blip r:embed="rId3" cstate="print"/>
          <a:stretch/>
        </p:blipFill>
        <p:spPr>
          <a:xfrm>
            <a:off x="9944280" y="125280"/>
            <a:ext cx="653400" cy="653400"/>
          </a:xfrm>
          <a:prstGeom prst="rect">
            <a:avLst/>
          </a:prstGeom>
          <a:ln w="9360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528842" y="177281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>
                <a:latin typeface="+mj-lt"/>
              </a:rPr>
              <a:t>PROCEDIMENTOS ODONTOLÓGICOS</a:t>
            </a:r>
          </a:p>
          <a:p>
            <a:pPr algn="ctr"/>
            <a:r>
              <a:rPr lang="pt-BR" sz="1600" b="1" i="1" dirty="0" smtClean="0">
                <a:latin typeface="+mj-lt"/>
              </a:rPr>
              <a:t> 2022 / 2021</a:t>
            </a:r>
            <a:endParaRPr lang="pt-BR" sz="1600" b="1" i="1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84226" y="1772816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 smtClean="0">
                <a:latin typeface="+mj-lt"/>
              </a:rPr>
              <a:t>CONSULTAS ODONTOLÓGICAS</a:t>
            </a:r>
          </a:p>
          <a:p>
            <a:pPr algn="ctr"/>
            <a:r>
              <a:rPr lang="pt-BR" sz="1600" b="1" i="1" dirty="0" smtClean="0">
                <a:latin typeface="+mj-lt"/>
              </a:rPr>
              <a:t> 2022 / 2021</a:t>
            </a:r>
            <a:endParaRPr lang="pt-BR" sz="1600" b="1" i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20330" y="645333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OBS. Serviço de prótese dentária fornecida nesse quadrimestre foram 138 total. </a:t>
            </a:r>
            <a:endParaRPr lang="pt-BR" sz="1600" b="1" dirty="0"/>
          </a:p>
        </p:txBody>
      </p:sp>
      <p:graphicFrame>
        <p:nvGraphicFramePr>
          <p:cNvPr id="16" name="Gráfico 15"/>
          <p:cNvGraphicFramePr/>
          <p:nvPr/>
        </p:nvGraphicFramePr>
        <p:xfrm>
          <a:off x="768202" y="2276872"/>
          <a:ext cx="48965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/>
          <p:nvPr/>
        </p:nvGraphicFramePr>
        <p:xfrm>
          <a:off x="5736754" y="2420888"/>
          <a:ext cx="52565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0" y="2492280"/>
            <a:ext cx="12285000" cy="2736920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Produtividade no Hospital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Municipal e Pronto Atendimento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" name="Picture 2"/>
          <p:cNvPicPr/>
          <p:nvPr/>
        </p:nvPicPr>
        <p:blipFill>
          <a:blip r:embed="rId3" cstate="print"/>
          <a:stretch/>
        </p:blipFill>
        <p:spPr>
          <a:xfrm>
            <a:off x="119160" y="2637000"/>
            <a:ext cx="1507320" cy="1507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0" y="836640"/>
            <a:ext cx="11303640" cy="45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PRONTO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ATENDIMENTO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HOSPITAL MUNICIPAL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CONSULTAS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34" name="Table 2"/>
          <p:cNvGraphicFramePr/>
          <p:nvPr/>
        </p:nvGraphicFramePr>
        <p:xfrm>
          <a:off x="6816873" y="1700808"/>
          <a:ext cx="3816426" cy="4896545"/>
        </p:xfrm>
        <a:graphic>
          <a:graphicData uri="http://schemas.openxmlformats.org/drawingml/2006/table">
            <a:tbl>
              <a:tblPr/>
              <a:tblGrid>
                <a:gridCol w="1885716"/>
                <a:gridCol w="965355"/>
                <a:gridCol w="965355"/>
              </a:tblGrid>
              <a:tr h="685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Consultas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Odontológicas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1.435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1.123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7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Médico Clinico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34.578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41.919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9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Médico Ginecologista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3.450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3.194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7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Médico Ortopedista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6.655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6.016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7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Cirurgião Geral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2.373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2.283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7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Médico Pediatra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11.364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13.248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1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TOTAL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59.855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67.783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16274" y="15567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 </a:t>
            </a:r>
            <a:r>
              <a:rPr lang="pt-BR" b="1" i="1" dirty="0" smtClean="0"/>
              <a:t>Comparativo de Consultas n H.M.B. nos anos de 2022 / 2021</a:t>
            </a:r>
            <a:endParaRPr lang="pt-BR" b="1" i="1" dirty="0"/>
          </a:p>
        </p:txBody>
      </p:sp>
      <p:sp>
        <p:nvSpPr>
          <p:cNvPr id="9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DATASUS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768202" y="2204864"/>
          <a:ext cx="56886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0" y="873000"/>
            <a:ext cx="11303640" cy="5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HOSPITAL MUNICIPAL E PRONTO ATENDIMENTO – PROCEDIMENTOS DE ENFERMAGEM</a:t>
            </a: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5" name="Picture 3"/>
          <p:cNvPicPr/>
          <p:nvPr/>
        </p:nvPicPr>
        <p:blipFill>
          <a:blip r:embed="rId3" cstate="print"/>
          <a:stretch/>
        </p:blipFill>
        <p:spPr>
          <a:xfrm>
            <a:off x="9912240" y="22320"/>
            <a:ext cx="861120" cy="861120"/>
          </a:xfrm>
          <a:prstGeom prst="rect">
            <a:avLst/>
          </a:prstGeom>
          <a:ln w="9360"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1" name="CustomShape 2"/>
          <p:cNvSpPr/>
          <p:nvPr/>
        </p:nvSpPr>
        <p:spPr>
          <a:xfrm>
            <a:off x="0" y="873000"/>
            <a:ext cx="11281370" cy="539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HOSPITAL </a:t>
            </a:r>
            <a:r>
              <a:rPr lang="pt-BR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MUNICIPAL E PRONTO </a:t>
            </a:r>
            <a:r>
              <a:rPr lang="pt-BR" sz="19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ATENDIMENTO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pt-BR" sz="1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1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PROCEDIMENTOS </a:t>
            </a:r>
            <a:r>
              <a:rPr lang="pt-BR" sz="1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ENFERMAGEM </a:t>
            </a:r>
            <a:r>
              <a:rPr lang="pt-BR" sz="1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 ODONTOLÓGICO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2138" y="17008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Total de Procedimentos de Enfermagem</a:t>
            </a:r>
          </a:p>
          <a:p>
            <a:pPr algn="ctr"/>
            <a:r>
              <a:rPr lang="pt-BR" b="1" i="1" dirty="0" smtClean="0"/>
              <a:t>2022 / 2021</a:t>
            </a:r>
            <a:endParaRPr lang="pt-BR" b="1" i="1" dirty="0"/>
          </a:p>
        </p:txBody>
      </p:sp>
      <p:sp>
        <p:nvSpPr>
          <p:cNvPr id="14" name="Retângulo 13"/>
          <p:cNvSpPr/>
          <p:nvPr/>
        </p:nvSpPr>
        <p:spPr>
          <a:xfrm>
            <a:off x="5952778" y="1700808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Total de Procedimentos Odontológico  2022 / 2021</a:t>
            </a:r>
            <a:endParaRPr lang="pt-BR" b="1" i="1" dirty="0"/>
          </a:p>
        </p:txBody>
      </p:sp>
      <p:graphicFrame>
        <p:nvGraphicFramePr>
          <p:cNvPr id="15" name="Gráfico 14"/>
          <p:cNvGraphicFramePr/>
          <p:nvPr/>
        </p:nvGraphicFramePr>
        <p:xfrm>
          <a:off x="6168802" y="2348880"/>
          <a:ext cx="46085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552178" y="2564904"/>
          <a:ext cx="5616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0" y="908640"/>
            <a:ext cx="11281370" cy="64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COMPARATIVO</a:t>
            </a: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DAS INTERNAÇÕES REALIZADAS NO HMB NOS ANOS DE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2022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</a:t>
            </a: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2021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413" name="Table 2"/>
          <p:cNvGraphicFramePr/>
          <p:nvPr/>
        </p:nvGraphicFramePr>
        <p:xfrm>
          <a:off x="1200250" y="2060848"/>
          <a:ext cx="3888432" cy="4248474"/>
        </p:xfrm>
        <a:graphic>
          <a:graphicData uri="http://schemas.openxmlformats.org/drawingml/2006/table">
            <a:tbl>
              <a:tblPr/>
              <a:tblGrid>
                <a:gridCol w="1871080"/>
                <a:gridCol w="916978"/>
                <a:gridCol w="1100374"/>
              </a:tblGrid>
              <a:tr h="4308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Internações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- Hospital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6480">
                      <a:solidFill>
                        <a:srgbClr val="000000"/>
                      </a:solidFill>
                    </a:lnR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5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Leito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\ Especialidade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Cirúrgicas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296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259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Obstétricas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229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237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Clínica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375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411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Psiquiatria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Pediátricas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98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159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3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TOTAL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1.014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1.076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" name="TextShape 3"/>
          <p:cNvSpPr txBox="1"/>
          <p:nvPr/>
        </p:nvSpPr>
        <p:spPr>
          <a:xfrm>
            <a:off x="5680800" y="2519280"/>
            <a:ext cx="545040" cy="25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9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</a:t>
            </a:r>
            <a:r>
              <a:rPr lang="pt-BR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DATASUS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Table 3"/>
          <p:cNvGraphicFramePr/>
          <p:nvPr/>
        </p:nvGraphicFramePr>
        <p:xfrm>
          <a:off x="5952778" y="2060847"/>
          <a:ext cx="4680520" cy="4151309"/>
        </p:xfrm>
        <a:graphic>
          <a:graphicData uri="http://schemas.openxmlformats.org/drawingml/2006/table">
            <a:tbl>
              <a:tblPr/>
              <a:tblGrid>
                <a:gridCol w="2342796"/>
                <a:gridCol w="1168862"/>
                <a:gridCol w="1168862"/>
              </a:tblGrid>
              <a:tr h="879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Número</a:t>
                      </a:r>
                      <a:r>
                        <a:rPr lang="pt-BR" sz="16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 de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Partos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4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Parto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Normal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6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Parto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Cesariano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579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</a:rPr>
                        <a:t>Parto  Cesariano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c/ Laqueadura Tubária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49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0" y="1140840"/>
            <a:ext cx="11303640" cy="395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COMPARATIVO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TOTAL DE CIRURGIAS NO HOSPITAL MUNICIPAL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2022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2021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2138" y="170080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>
                <a:latin typeface="+mj-lt"/>
              </a:rPr>
              <a:t>TOTAL DE CIRURGIAS ELETIVAS </a:t>
            </a:r>
          </a:p>
          <a:p>
            <a:pPr algn="ctr"/>
            <a:r>
              <a:rPr lang="pt-BR" sz="1600" b="1" i="1" dirty="0" smtClean="0">
                <a:latin typeface="+mj-lt"/>
              </a:rPr>
              <a:t>2022 / 2021</a:t>
            </a:r>
            <a:endParaRPr lang="pt-BR" sz="1600" b="1" i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28842" y="170080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latin typeface="+mj-lt"/>
              </a:rPr>
              <a:t>TOTAL DE CIRURGIAS EMERGENCIAIS</a:t>
            </a:r>
          </a:p>
          <a:p>
            <a:pPr algn="ctr"/>
            <a:r>
              <a:rPr lang="pt-BR" sz="1600" b="1" i="1" dirty="0" smtClean="0">
                <a:latin typeface="+mj-lt"/>
              </a:rPr>
              <a:t> 2022 / 2021</a:t>
            </a:r>
            <a:endParaRPr lang="pt-BR" sz="1600" b="1" i="1" dirty="0">
              <a:latin typeface="+mj-lt"/>
            </a:endParaRPr>
          </a:p>
        </p:txBody>
      </p:sp>
      <p:sp>
        <p:nvSpPr>
          <p:cNvPr id="11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DATASUS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264146" y="2420888"/>
          <a:ext cx="50405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/>
          <p:nvPr/>
        </p:nvGraphicFramePr>
        <p:xfrm>
          <a:off x="5736754" y="2420888"/>
          <a:ext cx="47502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0" y="2276640"/>
            <a:ext cx="12285000" cy="2808544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SAMU –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Serviço de Atendimento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Urgência e Emergência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7" name="Picture 2"/>
          <p:cNvPicPr/>
          <p:nvPr/>
        </p:nvPicPr>
        <p:blipFill>
          <a:blip r:embed="rId3" cstate="print"/>
          <a:stretch/>
        </p:blipFill>
        <p:spPr>
          <a:xfrm>
            <a:off x="17640" y="2492280"/>
            <a:ext cx="2025000" cy="2025000"/>
          </a:xfrm>
          <a:prstGeom prst="rect">
            <a:avLst/>
          </a:prstGeom>
          <a:ln w="9360">
            <a:noFill/>
          </a:ln>
        </p:spPr>
      </p:pic>
      <p:pic>
        <p:nvPicPr>
          <p:cNvPr id="438" name="Picture 3"/>
          <p:cNvPicPr/>
          <p:nvPr/>
        </p:nvPicPr>
        <p:blipFill>
          <a:blip r:embed="rId4" cstate="print"/>
          <a:stretch/>
        </p:blipFill>
        <p:spPr>
          <a:xfrm>
            <a:off x="407880" y="2925720"/>
            <a:ext cx="646920" cy="64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1050840"/>
            <a:ext cx="11280960" cy="395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QUANTITATIVO DE CHAMADOS PARA AS BASES DO SAMU BERTIOGA ANO DE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2022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2" name="Picture 2"/>
          <p:cNvPicPr/>
          <p:nvPr/>
        </p:nvPicPr>
        <p:blipFill>
          <a:blip r:embed="rId2" cstate="print"/>
          <a:stretch/>
        </p:blipFill>
        <p:spPr>
          <a:xfrm>
            <a:off x="9944280" y="131760"/>
            <a:ext cx="774000" cy="774000"/>
          </a:xfrm>
          <a:prstGeom prst="rect">
            <a:avLst/>
          </a:prstGeom>
          <a:ln w="9360">
            <a:noFill/>
          </a:ln>
        </p:spPr>
      </p:pic>
      <p:pic>
        <p:nvPicPr>
          <p:cNvPr id="443" name="Picture 3"/>
          <p:cNvPicPr/>
          <p:nvPr/>
        </p:nvPicPr>
        <p:blipFill>
          <a:blip r:embed="rId3" cstate="print"/>
          <a:stretch/>
        </p:blipFill>
        <p:spPr>
          <a:xfrm>
            <a:off x="10056960" y="290520"/>
            <a:ext cx="283320" cy="283320"/>
          </a:xfrm>
          <a:prstGeom prst="rect">
            <a:avLst/>
          </a:prstGeom>
          <a:ln w="9360"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0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DATASUS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13897" y="1700808"/>
            <a:ext cx="395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Total de Chamados Ano 2022/2021</a:t>
            </a:r>
            <a:endParaRPr lang="pt-BR" b="1" i="1" dirty="0"/>
          </a:p>
        </p:txBody>
      </p:sp>
      <p:sp>
        <p:nvSpPr>
          <p:cNvPr id="14" name="Retângulo 13"/>
          <p:cNvSpPr/>
          <p:nvPr/>
        </p:nvSpPr>
        <p:spPr>
          <a:xfrm>
            <a:off x="6096794" y="1628800"/>
            <a:ext cx="401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Tempo de Resposta Ano 2022/2021</a:t>
            </a:r>
            <a:endParaRPr lang="pt-BR" b="1" i="1" dirty="0"/>
          </a:p>
        </p:txBody>
      </p:sp>
      <p:sp>
        <p:nvSpPr>
          <p:cNvPr id="16" name="Retângulo 15"/>
          <p:cNvSpPr/>
          <p:nvPr/>
        </p:nvSpPr>
        <p:spPr>
          <a:xfrm>
            <a:off x="2856434" y="6093297"/>
            <a:ext cx="8352928" cy="76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Nosso tempo resposta , separado por priorização de gravidade dos chamados que é dada pelo médico regulador. Percebe-se que a grande maioria dos nossos atendimentos  são realizados  dentro dos primeiros 30 minutos da ligação inicial.</a:t>
            </a:r>
            <a:endParaRPr lang="pt-BR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40810" y="580526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      0 a 30min    31 a 60min    acima 1h</a:t>
            </a:r>
            <a:endParaRPr lang="pt-BR" sz="1400" b="1" dirty="0"/>
          </a:p>
        </p:txBody>
      </p:sp>
      <p:graphicFrame>
        <p:nvGraphicFramePr>
          <p:cNvPr id="19" name="Gráfico 18"/>
          <p:cNvGraphicFramePr/>
          <p:nvPr/>
        </p:nvGraphicFramePr>
        <p:xfrm>
          <a:off x="984226" y="2132856"/>
          <a:ext cx="3744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/>
          <p:nvPr/>
        </p:nvGraphicFramePr>
        <p:xfrm>
          <a:off x="5664746" y="2060848"/>
          <a:ext cx="55446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0" y="2492280"/>
            <a:ext cx="12285000" cy="2232864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Produtividade 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Transporte Sanitário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0" name="Picture 2"/>
          <p:cNvPicPr/>
          <p:nvPr/>
        </p:nvPicPr>
        <p:blipFill>
          <a:blip r:embed="rId3" cstate="print"/>
          <a:stretch/>
        </p:blipFill>
        <p:spPr>
          <a:xfrm>
            <a:off x="17640" y="2708280"/>
            <a:ext cx="2025000" cy="2025000"/>
          </a:xfrm>
          <a:prstGeom prst="rect">
            <a:avLst/>
          </a:prstGeom>
          <a:ln w="9360">
            <a:noFill/>
          </a:ln>
        </p:spPr>
      </p:pic>
      <p:pic>
        <p:nvPicPr>
          <p:cNvPr id="461" name="Picture 3"/>
          <p:cNvPicPr/>
          <p:nvPr/>
        </p:nvPicPr>
        <p:blipFill>
          <a:blip r:embed="rId4" cstate="print"/>
          <a:stretch/>
        </p:blipFill>
        <p:spPr>
          <a:xfrm>
            <a:off x="407880" y="3141720"/>
            <a:ext cx="646920" cy="64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0" y="661176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-20520" y="906480"/>
            <a:ext cx="11339640" cy="558000"/>
          </a:xfrm>
          <a:prstGeom prst="rect">
            <a:avLst/>
          </a:prstGeom>
          <a:solidFill>
            <a:srgbClr val="B4C7E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COMPARATIVO DO TRANSPORTE SANITÁRIO NOS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3º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QUADRIMESTRE DE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2021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7" name="Picture 3"/>
          <p:cNvPicPr/>
          <p:nvPr/>
        </p:nvPicPr>
        <p:blipFill>
          <a:blip r:embed="rId3" cstate="print"/>
          <a:stretch/>
        </p:blipFill>
        <p:spPr>
          <a:xfrm>
            <a:off x="9944280" y="131760"/>
            <a:ext cx="774000" cy="774000"/>
          </a:xfrm>
          <a:prstGeom prst="rect">
            <a:avLst/>
          </a:prstGeom>
          <a:ln w="9360">
            <a:noFill/>
          </a:ln>
        </p:spPr>
      </p:pic>
      <p:pic>
        <p:nvPicPr>
          <p:cNvPr id="468" name="Picture 4"/>
          <p:cNvPicPr/>
          <p:nvPr/>
        </p:nvPicPr>
        <p:blipFill>
          <a:blip r:embed="rId4" cstate="print"/>
          <a:stretch/>
        </p:blipFill>
        <p:spPr>
          <a:xfrm>
            <a:off x="10056960" y="290520"/>
            <a:ext cx="283320" cy="283320"/>
          </a:xfrm>
          <a:prstGeom prst="rect">
            <a:avLst/>
          </a:prstGeom>
          <a:ln w="9360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52378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+mj-lt"/>
              </a:rPr>
              <a:t>Total de Pacientes 2022/2021</a:t>
            </a:r>
            <a:endParaRPr lang="pt-BR" b="1" i="1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824986" y="3284984"/>
            <a:ext cx="23042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Assistente Social 687 Atendimentos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840210" y="2420888"/>
          <a:ext cx="59766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2424240" y="2276640"/>
            <a:ext cx="7160400" cy="228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7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Produtividade </a:t>
            </a:r>
            <a:endParaRPr lang="pt-BR" sz="7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7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Consolidada</a:t>
            </a:r>
            <a:endParaRPr lang="pt-BR" sz="7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pt-BR" sz="28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º </a:t>
            </a:r>
            <a:r>
              <a:rPr lang="pt-BR" sz="28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QUADRIMESTRE - </a:t>
            </a:r>
            <a:r>
              <a:rPr lang="pt-BR" sz="28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-96840" y="2492280"/>
            <a:ext cx="12381840" cy="2241000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Vigilância Sanitária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Fiscalização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2" name="Picture 2"/>
          <p:cNvPicPr/>
          <p:nvPr/>
        </p:nvPicPr>
        <p:blipFill>
          <a:blip r:embed="rId3" cstate="print"/>
          <a:stretch/>
        </p:blipFill>
        <p:spPr>
          <a:xfrm>
            <a:off x="766800" y="2787480"/>
            <a:ext cx="1652040" cy="1652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0" y="6585120"/>
            <a:ext cx="200592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SIVISA/SISAGUA/GAL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0" y="873000"/>
            <a:ext cx="11280960" cy="5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VIGILÂNCIA SANITÁRIA– AÇÕES DE FISCALIZAÇÃO COMPARATIVO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2021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5" name="Picture 253"/>
          <p:cNvPicPr/>
          <p:nvPr/>
        </p:nvPicPr>
        <p:blipFill>
          <a:blip r:embed="rId3" cstate="print"/>
          <a:stretch/>
        </p:blipFill>
        <p:spPr>
          <a:xfrm>
            <a:off x="9985320" y="179280"/>
            <a:ext cx="608760" cy="6087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476" name="Table 3"/>
          <p:cNvGraphicFramePr/>
          <p:nvPr/>
        </p:nvGraphicFramePr>
        <p:xfrm>
          <a:off x="7104905" y="1556791"/>
          <a:ext cx="3960441" cy="4913226"/>
        </p:xfrm>
        <a:graphic>
          <a:graphicData uri="http://schemas.openxmlformats.org/drawingml/2006/table">
            <a:tbl>
              <a:tblPr/>
              <a:tblGrid>
                <a:gridCol w="1728193"/>
                <a:gridCol w="1152128"/>
                <a:gridCol w="1080120"/>
              </a:tblGrid>
              <a:tr h="10764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Atividades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3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Entrada de Processos      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4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Inspeções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896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9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Denúncias 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7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Emissão de Alvará 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7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Pró-Água  (amostras)              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4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 Total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1.457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616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2" name="Retângulo 11"/>
          <p:cNvSpPr/>
          <p:nvPr/>
        </p:nvSpPr>
        <p:spPr>
          <a:xfrm>
            <a:off x="840210" y="1700808"/>
            <a:ext cx="519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Comparativo da Produtividade Ano 2022/2021</a:t>
            </a:r>
            <a:endParaRPr lang="pt-BR" b="1" i="1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696194" y="2060848"/>
          <a:ext cx="62646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0" y="2492280"/>
            <a:ext cx="12285000" cy="2232864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Centro de Controle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Zoonoses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9" name="Picture 2"/>
          <p:cNvPicPr/>
          <p:nvPr/>
        </p:nvPicPr>
        <p:blipFill>
          <a:blip r:embed="rId3" cstate="print"/>
          <a:stretch/>
        </p:blipFill>
        <p:spPr>
          <a:xfrm>
            <a:off x="766800" y="2751120"/>
            <a:ext cx="1724760" cy="1724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0" y="817560"/>
            <a:ext cx="11315880" cy="5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COMPARATIVO DAS AÇÕES REALIZADAS NO  CENTRO DE CONTROLE DE ZOONOZES 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81" name="Table 2"/>
          <p:cNvGraphicFramePr/>
          <p:nvPr/>
        </p:nvGraphicFramePr>
        <p:xfrm>
          <a:off x="6816874" y="1484784"/>
          <a:ext cx="4104032" cy="4572000"/>
        </p:xfrm>
        <a:graphic>
          <a:graphicData uri="http://schemas.openxmlformats.org/drawingml/2006/table">
            <a:tbl>
              <a:tblPr/>
              <a:tblGrid>
                <a:gridCol w="2149584"/>
                <a:gridCol w="976837"/>
                <a:gridCol w="977611"/>
              </a:tblGrid>
              <a:tr h="48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 TIPO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4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Atendimento Clínico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3.696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4.020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Castração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544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806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Entrada de Animais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Saída de Animais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54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Vacinação </a:t>
                      </a:r>
                      <a:r>
                        <a:rPr lang="pt-BR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Antirrábica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478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661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Bloqueio de Leptospirose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Controle de Leishimaniose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Mordedura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</a:t>
                      </a:r>
                      <a:endParaRPr lang="pt-BR" sz="1600" b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4.928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7.817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72258" y="148478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/>
              <a:t>Comparativo das ações realizadas pelo setor de Zoonoses 2022/2021</a:t>
            </a:r>
            <a:endParaRPr lang="pt-BR" sz="1600" b="1" i="1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912218" y="2204864"/>
          <a:ext cx="48965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ustomShape 1"/>
          <p:cNvSpPr/>
          <p:nvPr/>
        </p:nvSpPr>
        <p:spPr>
          <a:xfrm>
            <a:off x="0" y="908720"/>
            <a:ext cx="1128137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RELAÇÃO DOS TRABALHOS REALIZADOS PELO PROGRAMA MUNICIPAL DE CONTROLE AS ARBOVIROSES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200250" y="1804811"/>
          <a:ext cx="9649072" cy="4216476"/>
        </p:xfrm>
        <a:graphic>
          <a:graphicData uri="http://schemas.openxmlformats.org/drawingml/2006/table">
            <a:tbl>
              <a:tblPr/>
              <a:tblGrid>
                <a:gridCol w="4362990"/>
                <a:gridCol w="2765802"/>
                <a:gridCol w="2520280"/>
              </a:tblGrid>
              <a:tr h="7666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Trabalhos Realizados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Vistoriado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Vistoriado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6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Avaliação de Densidade Larvária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berto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Fechado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1.081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1.584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Visita a imóveis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Aberto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Fechado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2.406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6.467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Controle de Criadouros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aberto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Imóvel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Fechado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3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0" y="2492280"/>
            <a:ext cx="12285000" cy="2232864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Ambulatório Municipal de Infectologia</a:t>
            </a:r>
            <a:endParaRPr lang="pt-BR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Picture 2"/>
          <p:cNvPicPr/>
          <p:nvPr/>
        </p:nvPicPr>
        <p:blipFill>
          <a:blip r:embed="rId3" cstate="print"/>
          <a:stretch/>
        </p:blipFill>
        <p:spPr>
          <a:xfrm>
            <a:off x="550800" y="2895480"/>
            <a:ext cx="1436040" cy="1436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33480" y="65689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2208240" y="1138320"/>
            <a:ext cx="822564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0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Zoonoses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2208240" y="1138320"/>
            <a:ext cx="8225640" cy="55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0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Zoonoses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4"/>
          <p:cNvSpPr/>
          <p:nvPr/>
        </p:nvSpPr>
        <p:spPr>
          <a:xfrm>
            <a:off x="0" y="873000"/>
            <a:ext cx="11303640" cy="5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AMBULATÓRIO MUNICIPAL DE INFECTOLOGIA -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CONSULTAS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9" name="Picture 5"/>
          <p:cNvPicPr/>
          <p:nvPr/>
        </p:nvPicPr>
        <p:blipFill>
          <a:blip r:embed="rId3" cstate="print"/>
          <a:stretch/>
        </p:blipFill>
        <p:spPr>
          <a:xfrm>
            <a:off x="10056960" y="93600"/>
            <a:ext cx="661320" cy="6613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490" name="Table 5"/>
          <p:cNvGraphicFramePr/>
          <p:nvPr/>
        </p:nvGraphicFramePr>
        <p:xfrm>
          <a:off x="5880770" y="1628800"/>
          <a:ext cx="4608512" cy="4847089"/>
        </p:xfrm>
        <a:graphic>
          <a:graphicData uri="http://schemas.openxmlformats.org/drawingml/2006/table">
            <a:tbl>
              <a:tblPr/>
              <a:tblGrid>
                <a:gridCol w="2499171"/>
                <a:gridCol w="1054671"/>
                <a:gridCol w="1054670"/>
              </a:tblGrid>
              <a:tr h="864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Profissional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10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Médico Infectologista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560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4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Enfermagem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4.399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563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462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Equipe Técnica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2.130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1.247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1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Assistente</a:t>
                      </a:r>
                      <a:r>
                        <a:rPr lang="pt-BR" sz="16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Social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649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1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Psicólogo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9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7.956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1.988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840210" y="170080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das ações realizadas 2022/2021</a:t>
            </a:r>
            <a:endParaRPr lang="pt-BR" b="1" i="1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408162" y="2492896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-96840" y="2492280"/>
            <a:ext cx="12381840" cy="2241000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Vigilância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Epidemiológica - VIEP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2" name="Picture 2"/>
          <p:cNvPicPr/>
          <p:nvPr/>
        </p:nvPicPr>
        <p:blipFill>
          <a:blip r:embed="rId3" cstate="print"/>
          <a:stretch/>
        </p:blipFill>
        <p:spPr>
          <a:xfrm>
            <a:off x="550800" y="2708280"/>
            <a:ext cx="1507320" cy="1507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 rot="16200000">
            <a:off x="-370800" y="6188760"/>
            <a:ext cx="110088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SINAN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0" y="755640"/>
            <a:ext cx="11275920" cy="512640"/>
          </a:xfrm>
          <a:prstGeom prst="rect">
            <a:avLst/>
          </a:prstGeom>
          <a:solidFill>
            <a:srgbClr val="B4C7E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Vigilância Epidemiológica – Agravos</a:t>
            </a:r>
            <a:r>
              <a:t/>
            </a:r>
            <a:br/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9" name="Picture 3"/>
          <p:cNvPicPr/>
          <p:nvPr/>
        </p:nvPicPr>
        <p:blipFill>
          <a:blip r:embed="rId3" cstate="print"/>
          <a:stretch/>
        </p:blipFill>
        <p:spPr>
          <a:xfrm>
            <a:off x="10056960" y="93600"/>
            <a:ext cx="661320" cy="661320"/>
          </a:xfrm>
          <a:prstGeom prst="rect">
            <a:avLst/>
          </a:prstGeom>
          <a:ln w="9360"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336154" y="141277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das ações realizadas pelo setor de Vigilância 2022/2021</a:t>
            </a:r>
            <a:endParaRPr lang="pt-BR" b="1" i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264146" y="2132856"/>
          <a:ext cx="48245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88682" y="1412776"/>
          <a:ext cx="6117332" cy="5184576"/>
        </p:xfrm>
        <a:graphic>
          <a:graphicData uri="http://schemas.openxmlformats.org/drawingml/2006/table">
            <a:tbl>
              <a:tblPr/>
              <a:tblGrid>
                <a:gridCol w="2493678"/>
                <a:gridCol w="1813584"/>
                <a:gridCol w="1810070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AGRAVOS/DOENÇAS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</a:p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2021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Acid. Anim. peçonhentos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Atend. Antirrábico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Hepatite virais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HIV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Sífilis congênita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Sífilis adulto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Sífilis gestante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HIV gestante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Toxoplasmose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Violência Interpessoal Autoprovocada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0" y="836640"/>
            <a:ext cx="11280960" cy="71964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VIGILÂNCIA EPIDEMIOLÓGICA - IMUNIZAÇÃO</a:t>
            </a:r>
          </a:p>
        </p:txBody>
      </p:sp>
      <p:graphicFrame>
        <p:nvGraphicFramePr>
          <p:cNvPr id="502" name="Table 2"/>
          <p:cNvGraphicFramePr/>
          <p:nvPr/>
        </p:nvGraphicFramePr>
        <p:xfrm>
          <a:off x="7248922" y="1556791"/>
          <a:ext cx="3600022" cy="5201394"/>
        </p:xfrm>
        <a:graphic>
          <a:graphicData uri="http://schemas.openxmlformats.org/drawingml/2006/table">
            <a:tbl>
              <a:tblPr/>
              <a:tblGrid>
                <a:gridCol w="1656184"/>
                <a:gridCol w="1101280"/>
                <a:gridCol w="842558"/>
              </a:tblGrid>
              <a:tr h="2556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PROGRAMA DE IMUNIZAÇÃO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Imunobiológico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 </a:t>
                      </a: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 </a:t>
                      </a: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2021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ACWY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369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188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BCG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239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264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692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425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DPTA 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205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DTP 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569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402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Febre amarela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1041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551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Hepatite A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301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183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Hepatite-B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578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360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HPV 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845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307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MENINGO-C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820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544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PENTA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738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623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PNEUMO-10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742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584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POLIOMIELITE/VIP/VOP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752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615/392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Antirrábica</a:t>
                      </a: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- Raiva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51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ROTAVIRUS 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458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402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TRIPLICE VIRAL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754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639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Varicela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542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391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9.696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7.037</a:t>
                      </a:r>
                      <a:endParaRPr lang="pt-BR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28242" y="17728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Comparativo do Quantitativo de doses de vacinas aplicadas no município </a:t>
            </a:r>
            <a:endParaRPr lang="pt-BR" b="1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9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</a:t>
            </a:r>
            <a:r>
              <a:rPr lang="pt-BR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SI-PNI-WEB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480170" y="2492896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12600" y="850320"/>
            <a:ext cx="11280960" cy="81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TOTAL DE ATENDIMENTOS EM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2022/2021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 REDE MUNICIPAL DE SAÚDE DE BERTIOGA   </a:t>
            </a:r>
            <a:r>
              <a:rPr lang="pt-BR" sz="2000" b="1" strike="noStrike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0" y="6616104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Picture 3"/>
          <p:cNvPicPr/>
          <p:nvPr/>
        </p:nvPicPr>
        <p:blipFill>
          <a:blip r:embed="rId3" cstate="print"/>
          <a:stretch/>
        </p:blipFill>
        <p:spPr>
          <a:xfrm>
            <a:off x="9971634" y="44280"/>
            <a:ext cx="805680" cy="805680"/>
          </a:xfrm>
          <a:prstGeom prst="rect">
            <a:avLst/>
          </a:prstGeom>
          <a:ln w="9360">
            <a:noFill/>
          </a:ln>
        </p:spPr>
      </p:pic>
      <p:sp>
        <p:nvSpPr>
          <p:cNvPr id="304" name="CustomShape 3"/>
          <p:cNvSpPr/>
          <p:nvPr/>
        </p:nvSpPr>
        <p:spPr>
          <a:xfrm>
            <a:off x="9409162" y="5877272"/>
            <a:ext cx="129614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noFill/>
          </a:ln>
          <a:effectLst>
            <a:outerShdw dist="37675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TOTAL 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494.700</a:t>
            </a: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1776314" y="4797152"/>
            <a:ext cx="1969200" cy="36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3359160" y="3083040"/>
            <a:ext cx="1502640" cy="36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3854520" y="4076640"/>
            <a:ext cx="1001160" cy="36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7"/>
          <p:cNvSpPr/>
          <p:nvPr/>
        </p:nvSpPr>
        <p:spPr>
          <a:xfrm>
            <a:off x="2959200" y="5734080"/>
            <a:ext cx="1001160" cy="36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8"/>
          <p:cNvSpPr/>
          <p:nvPr/>
        </p:nvSpPr>
        <p:spPr>
          <a:xfrm>
            <a:off x="2055960" y="3984480"/>
            <a:ext cx="988200" cy="36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aixaDeTexto 12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568402" y="18448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761090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Ano 2021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896994" y="378904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  </a:t>
            </a:r>
            <a:endParaRPr lang="pt-BR" sz="16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041010" y="501317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 </a:t>
            </a:r>
            <a:endParaRPr lang="pt-BR" sz="16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72658" y="58052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 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7" name="CustomShape 3"/>
          <p:cNvSpPr/>
          <p:nvPr/>
        </p:nvSpPr>
        <p:spPr>
          <a:xfrm>
            <a:off x="4368602" y="5517232"/>
            <a:ext cx="1728192" cy="115212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360">
            <a:noFill/>
          </a:ln>
          <a:effectLst>
            <a:outerShdw dist="37675" dir="2700000" algn="ctr" rotWithShape="0">
              <a:srgbClr val="000000">
                <a:alpha val="4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2000" b="1" dirty="0" smtClean="0"/>
              <a:t>TOTAL 593.930</a:t>
            </a: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" name="Gráfico 20"/>
          <p:cNvGraphicFramePr/>
          <p:nvPr/>
        </p:nvGraphicFramePr>
        <p:xfrm>
          <a:off x="336154" y="1484784"/>
          <a:ext cx="61206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/>
          <p:cNvGraphicFramePr/>
          <p:nvPr/>
        </p:nvGraphicFramePr>
        <p:xfrm>
          <a:off x="6240810" y="2060848"/>
          <a:ext cx="49685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800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1100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0" y="836712"/>
            <a:ext cx="11267640" cy="71964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VIGILÂNCIA EPIDEMIOLÓGICA –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Doenças Infecciosas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511" name="Table 2"/>
          <p:cNvGraphicFramePr/>
          <p:nvPr/>
        </p:nvGraphicFramePr>
        <p:xfrm>
          <a:off x="1344266" y="1700808"/>
          <a:ext cx="8352928" cy="4851857"/>
        </p:xfrm>
        <a:graphic>
          <a:graphicData uri="http://schemas.openxmlformats.org/drawingml/2006/table">
            <a:tbl>
              <a:tblPr/>
              <a:tblGrid>
                <a:gridCol w="3535812"/>
                <a:gridCol w="2408558"/>
                <a:gridCol w="2408558"/>
              </a:tblGrid>
              <a:tr h="31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DENGUE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2022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2021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CONFIRMADOS 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178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DESCARTADOS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159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INVESTIGAÇÃO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 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337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245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CHIKUNGUNYA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2022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CONFIRMADOS 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DESCARTADOS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INVESTIGAÇÃO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 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</a:t>
                      </a:r>
                      <a:endParaRPr lang="pt-BR" sz="1400" b="1" dirty="0"/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</a:t>
                      </a:r>
                      <a:endParaRPr lang="pt-BR" sz="1400" b="1" dirty="0"/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ZIKA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2022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CONFIRMADOS </a:t>
                      </a: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DESCARTADOS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INVESTIGAÇÃO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 </a:t>
                      </a: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6" name="CustomShape 1"/>
          <p:cNvSpPr/>
          <p:nvPr/>
        </p:nvSpPr>
        <p:spPr>
          <a:xfrm rot="16200000">
            <a:off x="-370800" y="6188760"/>
            <a:ext cx="110088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SINAN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0" y="1196640"/>
            <a:ext cx="11267640" cy="71964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VIGILÂNCIA EPIDEMIOLÓGICA – 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PANDEMIA COVID-19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dirty="0"/>
              <a:t/>
            </a:r>
            <a:br>
              <a:rPr dirty="0"/>
            </a:b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320930" y="2204864"/>
          <a:ext cx="3744416" cy="4409665"/>
        </p:xfrm>
        <a:graphic>
          <a:graphicData uri="http://schemas.openxmlformats.org/drawingml/2006/table">
            <a:tbl>
              <a:tblPr/>
              <a:tblGrid>
                <a:gridCol w="1872208"/>
                <a:gridCol w="923623"/>
                <a:gridCol w="948585"/>
              </a:tblGrid>
              <a:tr h="1399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Produtividade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r>
                        <a:rPr lang="pt-BR" sz="16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3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Números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 casos positivos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759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41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Números de casos negativos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2.904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3.751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0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Óbitos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08162" y="2276872"/>
          <a:ext cx="5832648" cy="1944214"/>
        </p:xfrm>
        <a:graphic>
          <a:graphicData uri="http://schemas.openxmlformats.org/drawingml/2006/table">
            <a:tbl>
              <a:tblPr/>
              <a:tblGrid>
                <a:gridCol w="1815506"/>
                <a:gridCol w="2005184"/>
                <a:gridCol w="2011958"/>
              </a:tblGrid>
              <a:tr h="6598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DADOS DA CAMPANHA DE VACINAÇÃO CONTRA COVID -19 ANO DE 2022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(SET/OUT/NOV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 DEZ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94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 DOSES APLICADAS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 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714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7.285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48.620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08162" y="4509120"/>
          <a:ext cx="5832648" cy="1455340"/>
        </p:xfrm>
        <a:graphic>
          <a:graphicData uri="http://schemas.openxmlformats.org/drawingml/2006/table">
            <a:tbl>
              <a:tblPr/>
              <a:tblGrid>
                <a:gridCol w="4752528"/>
                <a:gridCol w="1080120"/>
              </a:tblGrid>
              <a:tr h="7049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Monitoramento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Covid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 (Casos Positivos e Síndrome Gripal)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3.867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Vacinação Acamados/População institucionalizadas/Pessoas com mobilidade reduzida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2424240" y="2276640"/>
            <a:ext cx="7160400" cy="228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7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Dados Financeiros</a:t>
            </a:r>
            <a:endParaRPr lang="pt-BR" sz="7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pt-BR" sz="28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º </a:t>
            </a:r>
            <a:r>
              <a:rPr lang="pt-BR" sz="28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QUADRIMESTRE - </a:t>
            </a:r>
            <a:r>
              <a:rPr lang="pt-BR" sz="28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3" name="Picture 2"/>
          <p:cNvPicPr/>
          <p:nvPr/>
        </p:nvPicPr>
        <p:blipFill>
          <a:blip r:embed="rId3" cstate="print"/>
          <a:stretch/>
        </p:blipFill>
        <p:spPr>
          <a:xfrm>
            <a:off x="1055520" y="2522520"/>
            <a:ext cx="1797840" cy="1797840"/>
          </a:xfrm>
          <a:prstGeom prst="rect">
            <a:avLst/>
          </a:prstGeom>
          <a:ln w="9360">
            <a:noFill/>
          </a:ln>
          <a:effectLst>
            <a:outerShdw dist="37675" dir="8100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8" name="Table 1"/>
          <p:cNvGraphicFramePr/>
          <p:nvPr/>
        </p:nvGraphicFramePr>
        <p:xfrm>
          <a:off x="984226" y="1772816"/>
          <a:ext cx="10010520" cy="3326280"/>
        </p:xfrm>
        <a:graphic>
          <a:graphicData uri="http://schemas.openxmlformats.org/drawingml/2006/table">
            <a:tbl>
              <a:tblPr/>
              <a:tblGrid>
                <a:gridCol w="3639960"/>
                <a:gridCol w="2985840"/>
                <a:gridCol w="3384720"/>
              </a:tblGrid>
              <a:tr h="58716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Fonte de Recursos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Previsão </a:t>
                      </a:r>
                      <a:r>
                        <a:rPr lang="pt-B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Atualizada   Anual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Receitas </a:t>
                      </a:r>
                      <a:r>
                        <a:rPr lang="pt-B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Realizadas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3º</a:t>
                      </a:r>
                      <a:r>
                        <a:rPr lang="pt-BR" sz="1800" b="1" strike="noStrike" spc="-1" baseline="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quadrimestre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solidFill>
                      <a:srgbClr val="33CC33"/>
                    </a:solidFill>
                  </a:tcPr>
                </a:tc>
              </a:tr>
              <a:tr h="58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União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R$13.486.915,89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R$13.586.217,93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8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Estado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R$13.134.000,00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R$1.278.034,45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8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Outras </a:t>
                      </a: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Receitas </a:t>
                      </a: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(Rendimento da aplicação financeira e taxas da Vigilância Sanitária)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R$788.000,00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R$1.781.902,69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8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Município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R$117.593.187,05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R$116.147.481,58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</a:rPr>
                        <a:t>Total de Recursos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R$145.002.102,94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R$132.793.636,65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29" name="CustomShape 2"/>
          <p:cNvSpPr/>
          <p:nvPr/>
        </p:nvSpPr>
        <p:spPr>
          <a:xfrm>
            <a:off x="3124080" y="231840"/>
            <a:ext cx="7524000" cy="48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Fonte de Recursos – Receitas vinculadas </a:t>
            </a:r>
            <a:r>
              <a:rPr lang="pt-BR" sz="2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0" name="Picture 24"/>
          <p:cNvPicPr/>
          <p:nvPr/>
        </p:nvPicPr>
        <p:blipFill>
          <a:blip r:embed="rId3" cstate="print"/>
          <a:stretch/>
        </p:blipFill>
        <p:spPr>
          <a:xfrm>
            <a:off x="11352240" y="155520"/>
            <a:ext cx="643680" cy="643680"/>
          </a:xfrm>
          <a:prstGeom prst="rect">
            <a:avLst/>
          </a:prstGeom>
          <a:ln w="9360">
            <a:noFill/>
          </a:ln>
          <a:effectLst>
            <a:outerShdw dist="37675" dir="81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531" name="CustomShape 3"/>
          <p:cNvSpPr/>
          <p:nvPr/>
        </p:nvSpPr>
        <p:spPr>
          <a:xfrm>
            <a:off x="0" y="6597720"/>
            <a:ext cx="322200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FONTE:  RREO/Anexo </a:t>
            </a:r>
            <a:r>
              <a:rPr lang="pt-BR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/SIOPS/3º </a:t>
            </a: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quadrimestre </a:t>
            </a:r>
            <a:r>
              <a:rPr lang="pt-BR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1128242" y="548680"/>
            <a:ext cx="7524000" cy="48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Previsão 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Recursos 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88482" y="9087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 </a:t>
            </a:r>
            <a:endParaRPr lang="pt-BR" sz="2400" b="1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624186" y="1196752"/>
          <a:ext cx="111612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0" y="6585120"/>
            <a:ext cx="322200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RREO/ANEXO </a:t>
            </a:r>
            <a:r>
              <a:rPr lang="pt-BR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/SIOPS/</a:t>
            </a:r>
            <a:r>
              <a:rPr lang="pt-B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r>
              <a:rPr lang="pt-BR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º QUADRIMESTRE</a:t>
            </a: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 </a:t>
            </a:r>
            <a:r>
              <a:rPr lang="pt-BR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2022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-241200" y="17640"/>
            <a:ext cx="9789480" cy="106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Despesas com Saúde por </a:t>
            </a:r>
            <a:r>
              <a:rPr lang="pt-B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Subfunção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º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quadrimestre de </a:t>
            </a:r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2022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38" name="Table 3"/>
          <p:cNvGraphicFramePr/>
          <p:nvPr/>
        </p:nvGraphicFramePr>
        <p:xfrm>
          <a:off x="479520" y="1268280"/>
          <a:ext cx="11305802" cy="5040216"/>
        </p:xfrm>
        <a:graphic>
          <a:graphicData uri="http://schemas.openxmlformats.org/drawingml/2006/table">
            <a:tbl>
              <a:tblPr/>
              <a:tblGrid>
                <a:gridCol w="2808962"/>
                <a:gridCol w="1656184"/>
                <a:gridCol w="1512168"/>
                <a:gridCol w="1512168"/>
                <a:gridCol w="1584176"/>
                <a:gridCol w="1512168"/>
                <a:gridCol w="719976"/>
              </a:tblGrid>
              <a:tr h="612720">
                <a:tc rowSpan="2"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Despesas com Saúde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8E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Dotação 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Despesas 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 pitchFamily="18" charset="0"/>
                        </a:rPr>
                        <a:t>Pagas</a:t>
                      </a:r>
                      <a:endParaRPr lang="pt-BR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" pitchFamily="18" charset="0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FFFFFF"/>
                      </a:solidFill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"/>
                        <a:ea typeface="Microsoft YaHei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Liq %</a:t>
                      </a:r>
                      <a:endParaRPr lang="pt-BR" sz="18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  <a:p>
                      <a:pPr algn="ctr">
                        <a:lnSpc>
                          <a:spcPct val="94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75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Inicial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Atualizada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Empenhadas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Liquidadas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2880">
                      <a:solidFill>
                        <a:srgbClr val="FFFFFF"/>
                      </a:solidFill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ATENÇÃO BÁSICA 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R$18.106.000,00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R$21.208.516,00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R$19.187.710,31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R$17.879.400,77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R$17.580.920,36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ASSIST. HOSPITALAR E AMBULATORIAL 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R$77.911.000,00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R$93.914.255,97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R$85.116.797,34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R$74.996.253,47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R$74.489.767,25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SUPORTE PROFILÁTICO E TERAPÊUTICO 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R$1.949.000,00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R$3.027.000,00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R$2.466.333,02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R$2.345.943,70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R$2.266.937,77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VIGILÂNCIA SANITÁRIA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R$4.922.000,00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R$5.018.117,00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R$4.718.336,76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R$4.556.554,25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R$4.503.921,05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VIGILÂNCIA EPIDEMIOLÓGICA                    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R$4.348.000,00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R$4.016.848,67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R$3.697.796,69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R$3.638.977,33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R$3.509.671,55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ALIMENTAÇÃO E NUTRIÇÃO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R$24.000,00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R$28.889,22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OUTRAS SUBFUNÇÕES </a:t>
                      </a:r>
                      <a:endParaRPr lang="pt-BR" sz="1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R$11.407.000,00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R$17.788.476,08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R$17.606.662,53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R$17.229.522,32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R$16.973.008,16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  <a:tr h="48996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Microsoft YaHei"/>
                        </a:rPr>
                        <a:t>TOTAL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R$118.667.000,00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R$145.002.102,94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R$132.793.636,65</a:t>
                      </a:r>
                    </a:p>
                  </a:txBody>
                  <a:tcPr marL="9525" marR="9525" marT="9525" marB="0" anchor="ctr">
                    <a:lnL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R$120.646.651,84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R$119.324.226,14</a:t>
                      </a: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767171"/>
                      </a:solidFill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80">
                      <a:solidFill>
                        <a:srgbClr val="767171"/>
                      </a:solidFill>
                    </a:lnL>
                    <a:lnR w="2880">
                      <a:solidFill>
                        <a:srgbClr val="767171"/>
                      </a:solidFill>
                    </a:lnR>
                    <a:lnT w="288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767171"/>
                      </a:solidFill>
                    </a:lnB>
                    <a:solidFill>
                      <a:srgbClr val="FFFFFF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1487520" y="2565360"/>
            <a:ext cx="9140040" cy="244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040" indent="-245520" algn="ctr">
              <a:lnSpc>
                <a:spcPct val="100000"/>
              </a:lnSpc>
              <a:spcBef>
                <a:spcPts val="300"/>
              </a:spcBef>
            </a:pPr>
            <a:r>
              <a:rPr lang="pt-B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Obrigada!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-12600" y="658800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0" y="851040"/>
            <a:ext cx="11280960" cy="42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COMPARATIVO DE EXAMES REALIZADOS NO PERÍODO</a:t>
            </a:r>
            <a:r>
              <a:rPr dirty="0"/>
              <a:t/>
            </a:r>
            <a:br>
              <a:rPr dirty="0"/>
            </a:b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0" name="Picture 142"/>
          <p:cNvPicPr/>
          <p:nvPr/>
        </p:nvPicPr>
        <p:blipFill>
          <a:blip r:embed="rId3" cstate="print"/>
          <a:stretch/>
        </p:blipFill>
        <p:spPr>
          <a:xfrm>
            <a:off x="9899626" y="0"/>
            <a:ext cx="805680" cy="8056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88882" y="1916832"/>
          <a:ext cx="3888433" cy="4301990"/>
        </p:xfrm>
        <a:graphic>
          <a:graphicData uri="http://schemas.openxmlformats.org/drawingml/2006/table">
            <a:tbl>
              <a:tblPr/>
              <a:tblGrid>
                <a:gridCol w="1771397"/>
                <a:gridCol w="940905"/>
                <a:gridCol w="1176131"/>
              </a:tblGrid>
              <a:tr h="69472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S.A.D.T.  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37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LABORATÓRIO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134.927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256.744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4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RAIO 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13.822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20.236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65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TOMOGRAFIA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382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621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263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ULTRASSOM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6.370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5.976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755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MAMOGRAFIA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970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774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502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RESSONÂNCIA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138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02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OUTROS EXAMES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115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36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156.665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284.604</a:t>
                      </a:r>
                      <a:endParaRPr lang="pt-BR" sz="16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168802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1416274" y="1556792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Comparativo da Produtividade</a:t>
            </a:r>
          </a:p>
          <a:p>
            <a:pPr algn="ctr"/>
            <a:r>
              <a:rPr lang="pt-BR" b="1" i="1" dirty="0" smtClean="0"/>
              <a:t> Exames Ano 2022/2021</a:t>
            </a:r>
            <a:endParaRPr lang="pt-BR" b="1" i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552178" y="2420888"/>
          <a:ext cx="51845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0" y="2492280"/>
            <a:ext cx="12285000" cy="2088848"/>
          </a:xfrm>
          <a:prstGeom prst="rect">
            <a:avLst/>
          </a:prstGeom>
          <a:solidFill>
            <a:srgbClr val="FFFFFF">
              <a:alpha val="7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Produtividade na 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Atenção Básica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Picture 2"/>
          <p:cNvPicPr/>
          <p:nvPr/>
        </p:nvPicPr>
        <p:blipFill>
          <a:blip r:embed="rId3" cstate="print"/>
          <a:stretch/>
        </p:blipFill>
        <p:spPr>
          <a:xfrm>
            <a:off x="839880" y="2637000"/>
            <a:ext cx="1652040" cy="1652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0" y="995040"/>
            <a:ext cx="11280960" cy="561240"/>
          </a:xfrm>
          <a:prstGeom prst="rect">
            <a:avLst/>
          </a:prstGeom>
          <a:solidFill>
            <a:srgbClr val="DAE3F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DISTRIBUIÇÃO POR UNIDADE  - TOTAL DE CONSULTAS NA ATENÇÃO BÁSICA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45" name="Table 2"/>
          <p:cNvGraphicFramePr/>
          <p:nvPr/>
        </p:nvGraphicFramePr>
        <p:xfrm>
          <a:off x="5808762" y="1700809"/>
          <a:ext cx="4824536" cy="5040562"/>
        </p:xfrm>
        <a:graphic>
          <a:graphicData uri="http://schemas.openxmlformats.org/drawingml/2006/table">
            <a:tbl>
              <a:tblPr/>
              <a:tblGrid>
                <a:gridCol w="2009063"/>
                <a:gridCol w="1397309"/>
                <a:gridCol w="1418164"/>
              </a:tblGrid>
              <a:tr h="936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Consultas </a:t>
                      </a:r>
                      <a:endParaRPr lang="pt-BR" sz="1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nas </a:t>
                      </a:r>
                      <a:r>
                        <a:rPr lang="pt-BR" sz="1800" b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UBS´</a:t>
                      </a: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8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2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BORACÉIA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3.111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2.120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2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INDAIÁ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4.086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2.814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MIROSAN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5.212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5.623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7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VICENTE DE CARVALHO II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3.099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3.090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CENTRAL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7.211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5.622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GUARATUBA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732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23.451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19.269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168802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1º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9" name="CustomShape 1"/>
          <p:cNvSpPr/>
          <p:nvPr/>
        </p:nvSpPr>
        <p:spPr>
          <a:xfrm>
            <a:off x="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52179" y="1772816"/>
            <a:ext cx="475252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 Produtividade Ano 2022/2021</a:t>
            </a:r>
            <a:endParaRPr lang="pt-BR" b="1" i="1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696194" y="2348880"/>
          <a:ext cx="47525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-96840" y="6585120"/>
            <a:ext cx="1739160" cy="26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 FOCUS/DATASUS</a:t>
            </a:r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0" y="873000"/>
            <a:ext cx="11281370" cy="539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TOTAL DE ATENDIMENTOS DE ENFERMAGEM NA ATENÇÃO BÁSICA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Picture 143"/>
          <p:cNvPicPr/>
          <p:nvPr/>
        </p:nvPicPr>
        <p:blipFill>
          <a:blip r:embed="rId3" cstate="print"/>
          <a:stretch/>
        </p:blipFill>
        <p:spPr>
          <a:xfrm>
            <a:off x="9904320" y="-17640"/>
            <a:ext cx="805680" cy="8056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350" name="Table 3"/>
          <p:cNvGraphicFramePr/>
          <p:nvPr/>
        </p:nvGraphicFramePr>
        <p:xfrm>
          <a:off x="5880770" y="1556792"/>
          <a:ext cx="4498045" cy="5102635"/>
        </p:xfrm>
        <a:graphic>
          <a:graphicData uri="http://schemas.openxmlformats.org/drawingml/2006/table">
            <a:tbl>
              <a:tblPr/>
              <a:tblGrid>
                <a:gridCol w="1881535"/>
                <a:gridCol w="1300778"/>
                <a:gridCol w="1315732"/>
              </a:tblGrid>
              <a:tr h="856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UNIDADES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Total </a:t>
                      </a:r>
                      <a:endParaRPr lang="pt-BR" sz="1600" b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BORACÉIA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20.939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10.498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INDAIÁ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12.757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8.978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0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MIROSAN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26.799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22.332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7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VICENTE DE CARVALHO II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9.255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9.261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CENTRAL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26.107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18.540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GUARATUBA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1.932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-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97.789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69.609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68802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1º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96794" y="11663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3º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1130" y="116632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2022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768202" y="1556792"/>
            <a:ext cx="410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Comparativo da Produtividade Ano 2022/2021</a:t>
            </a:r>
            <a:endParaRPr lang="pt-BR" b="1" i="1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336154" y="2276872"/>
          <a:ext cx="51845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2492896"/>
            <a:ext cx="12193588" cy="2016224"/>
          </a:xfrm>
          <a:prstGeom prst="rect">
            <a:avLst/>
          </a:prstGeom>
          <a:solidFill>
            <a:schemeClr val="bg1"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Centro Especializado </a:t>
            </a:r>
          </a:p>
          <a:p>
            <a:pPr algn="ctr">
              <a:lnSpc>
                <a:spcPct val="100000"/>
              </a:lnSpc>
            </a:pPr>
            <a:r>
              <a:rPr lang="pt-BR" sz="6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em Saúde da Mulher</a:t>
            </a:r>
            <a:endParaRPr lang="pt-BR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242" y="2924944"/>
            <a:ext cx="569983" cy="10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2° QUADRIMESTRE 2</Template>
  <TotalTime>15958</TotalTime>
  <Words>1918</Words>
  <Application>Microsoft Office PowerPoint</Application>
  <PresentationFormat>Personalizar</PresentationFormat>
  <Paragraphs>1049</Paragraphs>
  <Slides>46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Sistema Operacional 32bits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Copyright Original</dc:creator>
  <dc:description/>
  <cp:lastModifiedBy>Saude</cp:lastModifiedBy>
  <cp:revision>833</cp:revision>
  <cp:lastPrinted>2019-09-19T18:00:09Z</cp:lastPrinted>
  <dcterms:created xsi:type="dcterms:W3CDTF">2007-08-21T06:21:59Z</dcterms:created>
  <dcterms:modified xsi:type="dcterms:W3CDTF">2023-02-15T19:25:46Z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Sistema Operacional 32bits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52</vt:i4>
  </property>
  <property fmtid="{D5CDD505-2E9C-101B-9397-08002B2CF9AE}" pid="9" name="PresentationFormat">
    <vt:lpwstr>Personalizar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64</vt:i4>
  </property>
</Properties>
</file>